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78"/>
  </p:notesMasterIdLst>
  <p:sldIdLst>
    <p:sldId id="260" r:id="rId4"/>
    <p:sldId id="2142533677" r:id="rId5"/>
    <p:sldId id="782" r:id="rId6"/>
    <p:sldId id="2142533499" r:id="rId7"/>
    <p:sldId id="2142533813" r:id="rId8"/>
    <p:sldId id="2142533678" r:id="rId9"/>
    <p:sldId id="2142533691" r:id="rId10"/>
    <p:sldId id="2142533814" r:id="rId11"/>
    <p:sldId id="2142533815" r:id="rId12"/>
    <p:sldId id="2142533822" r:id="rId13"/>
    <p:sldId id="2142533692" r:id="rId14"/>
    <p:sldId id="2142533699" r:id="rId15"/>
    <p:sldId id="2142533551" r:id="rId16"/>
    <p:sldId id="2142533554" r:id="rId17"/>
    <p:sldId id="2142533553" r:id="rId18"/>
    <p:sldId id="2142533686" r:id="rId19"/>
    <p:sldId id="2142533812" r:id="rId20"/>
    <p:sldId id="2142533816" r:id="rId21"/>
    <p:sldId id="2142533817" r:id="rId22"/>
    <p:sldId id="2142533818" r:id="rId23"/>
    <p:sldId id="2142533820" r:id="rId24"/>
    <p:sldId id="2142533821" r:id="rId25"/>
    <p:sldId id="2142533836" r:id="rId26"/>
    <p:sldId id="2142533786" r:id="rId27"/>
    <p:sldId id="2142533788" r:id="rId28"/>
    <p:sldId id="2142533705" r:id="rId29"/>
    <p:sldId id="2142533827" r:id="rId30"/>
    <p:sldId id="2142533829" r:id="rId31"/>
    <p:sldId id="2142533828" r:id="rId32"/>
    <p:sldId id="2142533685" r:id="rId33"/>
    <p:sldId id="2142533695" r:id="rId34"/>
    <p:sldId id="2142533688" r:id="rId35"/>
    <p:sldId id="2142533706" r:id="rId36"/>
    <p:sldId id="2142533785" r:id="rId37"/>
    <p:sldId id="2142533787" r:id="rId38"/>
    <p:sldId id="2142533838" r:id="rId39"/>
    <p:sldId id="2142533696" r:id="rId40"/>
    <p:sldId id="2142533771" r:id="rId41"/>
    <p:sldId id="2142533789" r:id="rId42"/>
    <p:sldId id="2142533698" r:id="rId43"/>
    <p:sldId id="2142533701" r:id="rId44"/>
    <p:sldId id="2142533700" r:id="rId45"/>
    <p:sldId id="2142533790" r:id="rId46"/>
    <p:sldId id="2142533791" r:id="rId47"/>
    <p:sldId id="2142533702" r:id="rId48"/>
    <p:sldId id="2142533703" r:id="rId49"/>
    <p:sldId id="2142533793" r:id="rId50"/>
    <p:sldId id="2142533704" r:id="rId51"/>
    <p:sldId id="2142533689" r:id="rId52"/>
    <p:sldId id="2142533779" r:id="rId53"/>
    <p:sldId id="2142533795" r:id="rId54"/>
    <p:sldId id="2142533835" r:id="rId55"/>
    <p:sldId id="2142533796" r:id="rId56"/>
    <p:sldId id="2142533797" r:id="rId57"/>
    <p:sldId id="2142533780" r:id="rId58"/>
    <p:sldId id="2142533773" r:id="rId59"/>
    <p:sldId id="2142533792" r:id="rId60"/>
    <p:sldId id="2142533830" r:id="rId61"/>
    <p:sldId id="2142533800" r:id="rId62"/>
    <p:sldId id="2142533794" r:id="rId63"/>
    <p:sldId id="2142533775" r:id="rId64"/>
    <p:sldId id="2142533831" r:id="rId65"/>
    <p:sldId id="2142533798" r:id="rId66"/>
    <p:sldId id="2142533834" r:id="rId67"/>
    <p:sldId id="2142533776" r:id="rId68"/>
    <p:sldId id="2142533717" r:id="rId69"/>
    <p:sldId id="2142533707" r:id="rId70"/>
    <p:sldId id="2142533711" r:id="rId71"/>
    <p:sldId id="2142533770" r:id="rId72"/>
    <p:sldId id="2142533837" r:id="rId73"/>
    <p:sldId id="2142533832" r:id="rId74"/>
    <p:sldId id="2142533748" r:id="rId75"/>
    <p:sldId id="2142533839" r:id="rId76"/>
    <p:sldId id="2142533801" r:id="rId77"/>
    <p:sldId id="2142533819" r:id="rId78"/>
    <p:sldId id="2142533750" r:id="rId79"/>
    <p:sldId id="2142533803" r:id="rId80"/>
    <p:sldId id="2142533804" r:id="rId81"/>
    <p:sldId id="2142533805" r:id="rId82"/>
    <p:sldId id="2142533840" r:id="rId83"/>
    <p:sldId id="2142533753" r:id="rId84"/>
    <p:sldId id="2142533754" r:id="rId85"/>
    <p:sldId id="2142533841" r:id="rId86"/>
    <p:sldId id="2142533842" r:id="rId87"/>
    <p:sldId id="2142533823" r:id="rId88"/>
    <p:sldId id="2142533824" r:id="rId89"/>
    <p:sldId id="2142533825" r:id="rId90"/>
    <p:sldId id="2142533826" r:id="rId91"/>
    <p:sldId id="2142533843" r:id="rId92"/>
    <p:sldId id="2142533844" r:id="rId93"/>
    <p:sldId id="2142533845" r:id="rId94"/>
    <p:sldId id="2142533833" r:id="rId95"/>
    <p:sldId id="2142533846" r:id="rId96"/>
    <p:sldId id="2142533847" r:id="rId97"/>
    <p:sldId id="2142533848" r:id="rId98"/>
    <p:sldId id="751" r:id="rId99"/>
    <p:sldId id="2142533849" r:id="rId100"/>
    <p:sldId id="2142533755" r:id="rId101"/>
    <p:sldId id="2142533863" r:id="rId102"/>
    <p:sldId id="2142533756" r:id="rId103"/>
    <p:sldId id="2142533761" r:id="rId104"/>
    <p:sldId id="2142533864" r:id="rId105"/>
    <p:sldId id="2142533757" r:id="rId106"/>
    <p:sldId id="2142533426" r:id="rId107"/>
    <p:sldId id="2142533850" r:id="rId108"/>
    <p:sldId id="2142533851" r:id="rId109"/>
    <p:sldId id="2142533852" r:id="rId110"/>
    <p:sldId id="2142533764" r:id="rId111"/>
    <p:sldId id="2142533763" r:id="rId112"/>
    <p:sldId id="2142533766" r:id="rId113"/>
    <p:sldId id="2142533767" r:id="rId114"/>
    <p:sldId id="2142533853" r:id="rId115"/>
    <p:sldId id="2142533854" r:id="rId116"/>
    <p:sldId id="2142533855" r:id="rId117"/>
    <p:sldId id="2142533856" r:id="rId118"/>
    <p:sldId id="2142533768" r:id="rId119"/>
    <p:sldId id="2142533857" r:id="rId120"/>
    <p:sldId id="2142533809" r:id="rId121"/>
    <p:sldId id="2142533858" r:id="rId122"/>
    <p:sldId id="2142533859" r:id="rId123"/>
    <p:sldId id="2142533810" r:id="rId124"/>
    <p:sldId id="2142533719" r:id="rId125"/>
    <p:sldId id="2142533709" r:id="rId126"/>
    <p:sldId id="2142533708" r:id="rId127"/>
    <p:sldId id="2142533721" r:id="rId128"/>
    <p:sldId id="2142533723" r:id="rId129"/>
    <p:sldId id="2142533722" r:id="rId130"/>
    <p:sldId id="2142533860" r:id="rId131"/>
    <p:sldId id="2142533712" r:id="rId132"/>
    <p:sldId id="2142533713" r:id="rId133"/>
    <p:sldId id="2142533714" r:id="rId134"/>
    <p:sldId id="2142533716" r:id="rId135"/>
    <p:sldId id="2142533861" r:id="rId136"/>
    <p:sldId id="2142533724" r:id="rId137"/>
    <p:sldId id="2142533720" r:id="rId138"/>
    <p:sldId id="2142533725" r:id="rId139"/>
    <p:sldId id="2142533726" r:id="rId140"/>
    <p:sldId id="2142533727" r:id="rId141"/>
    <p:sldId id="2142533728" r:id="rId142"/>
    <p:sldId id="2142533862" r:id="rId143"/>
    <p:sldId id="2142533865" r:id="rId144"/>
    <p:sldId id="2142533710" r:id="rId145"/>
    <p:sldId id="2142533866" r:id="rId146"/>
    <p:sldId id="2142533867" r:id="rId147"/>
    <p:sldId id="2142533868" r:id="rId148"/>
    <p:sldId id="2142533737" r:id="rId149"/>
    <p:sldId id="2142533730" r:id="rId150"/>
    <p:sldId id="2142533731" r:id="rId151"/>
    <p:sldId id="2142533738" r:id="rId152"/>
    <p:sldId id="2142533739" r:id="rId153"/>
    <p:sldId id="2142533740" r:id="rId154"/>
    <p:sldId id="2142533741" r:id="rId155"/>
    <p:sldId id="2142533869" r:id="rId156"/>
    <p:sldId id="2142533870" r:id="rId157"/>
    <p:sldId id="2142533871" r:id="rId158"/>
    <p:sldId id="2142533872" r:id="rId159"/>
    <p:sldId id="2142533873" r:id="rId160"/>
    <p:sldId id="2142533806" r:id="rId161"/>
    <p:sldId id="2142533807" r:id="rId162"/>
    <p:sldId id="2142533808" r:id="rId163"/>
    <p:sldId id="2142533742" r:id="rId164"/>
    <p:sldId id="2142533736" r:id="rId165"/>
    <p:sldId id="2142533874" r:id="rId166"/>
    <p:sldId id="2142533875" r:id="rId167"/>
    <p:sldId id="2142533876" r:id="rId168"/>
    <p:sldId id="2142533877" r:id="rId169"/>
    <p:sldId id="2142533878" r:id="rId170"/>
    <p:sldId id="2142533879" r:id="rId171"/>
    <p:sldId id="2142533880" r:id="rId172"/>
    <p:sldId id="2142533881" r:id="rId173"/>
    <p:sldId id="2142533882" r:id="rId174"/>
    <p:sldId id="2142533883" r:id="rId175"/>
    <p:sldId id="2142533884" r:id="rId176"/>
    <p:sldId id="2142533745" r:id="rId17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70" autoAdjust="0"/>
    <p:restoredTop sz="94660"/>
  </p:normalViewPr>
  <p:slideViewPr>
    <p:cSldViewPr snapToGrid="0">
      <p:cViewPr varScale="1">
        <p:scale>
          <a:sx n="68" d="100"/>
          <a:sy n="68" d="100"/>
        </p:scale>
        <p:origin x="78" y="3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tableStyles" Target="tableStyle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viewProps" Target="view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8484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70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909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14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084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62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35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83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2024/5/9</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2024/5/9</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2024/5/9</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2024/5/9</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2024/5/9</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2024/5/9</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2024/5/9</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2024/5/9</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2024/5/9</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2.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image" Target="../media/image237.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49.png"/></Relationships>
</file>

<file path=ppt/slides/_rels/slide10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39.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53.png"/><Relationship Id="rId4" Type="http://schemas.openxmlformats.org/officeDocument/2006/relationships/image" Target="../media/image252.png"/></Relationships>
</file>

<file path=ppt/slides/_rels/slide11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4.xml"/><Relationship Id="rId4" Type="http://schemas.openxmlformats.org/officeDocument/2006/relationships/image" Target="../media/image256.png"/></Relationships>
</file>

<file path=ppt/slides/_rels/slide1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4.xml"/><Relationship Id="rId4" Type="http://schemas.openxmlformats.org/officeDocument/2006/relationships/image" Target="../media/image261.png"/></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4.xml"/><Relationship Id="rId4" Type="http://schemas.openxmlformats.org/officeDocument/2006/relationships/image" Target="../media/image264.png"/></Relationships>
</file>

<file path=ppt/slides/_rels/slide11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image" Target="../media/image251.png"/><Relationship Id="rId7" Type="http://schemas.openxmlformats.org/officeDocument/2006/relationships/image" Target="../media/image268.png"/><Relationship Id="rId12"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41.png"/><Relationship Id="rId5" Type="http://schemas.openxmlformats.org/officeDocument/2006/relationships/image" Target="../media/image266.png"/><Relationship Id="rId15" Type="http://schemas.openxmlformats.org/officeDocument/2006/relationships/image" Target="../media/image274.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51.png"/><Relationship Id="rId7" Type="http://schemas.openxmlformats.org/officeDocument/2006/relationships/image" Target="../media/image268.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67.png"/><Relationship Id="rId11" Type="http://schemas.microsoft.com/office/2007/relationships/hdphoto" Target="../media/hdphoto34.wdp"/><Relationship Id="rId5" Type="http://schemas.openxmlformats.org/officeDocument/2006/relationships/image" Target="../media/image266.png"/><Relationship Id="rId10" Type="http://schemas.openxmlformats.org/officeDocument/2006/relationships/image" Target="../media/image276.png"/><Relationship Id="rId4" Type="http://schemas.openxmlformats.org/officeDocument/2006/relationships/image" Target="../media/image265.png"/><Relationship Id="rId9" Type="http://schemas.microsoft.com/office/2007/relationships/hdphoto" Target="../media/hdphoto33.wdp"/></Relationships>
</file>

<file path=ppt/slides/_rels/slide119.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5.pn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76.png"/><Relationship Id="rId3" Type="http://schemas.openxmlformats.org/officeDocument/2006/relationships/image" Target="../media/image251.png"/><Relationship Id="rId7" Type="http://schemas.openxmlformats.org/officeDocument/2006/relationships/image" Target="../media/image268.png"/><Relationship Id="rId12" Type="http://schemas.microsoft.com/office/2007/relationships/hdphoto" Target="../media/hdphoto33.wdp"/><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75.png"/><Relationship Id="rId5" Type="http://schemas.openxmlformats.org/officeDocument/2006/relationships/image" Target="../media/image266.png"/><Relationship Id="rId10" Type="http://schemas.openxmlformats.org/officeDocument/2006/relationships/image" Target="../media/image287.png"/><Relationship Id="rId4" Type="http://schemas.openxmlformats.org/officeDocument/2006/relationships/image" Target="../media/image265.png"/><Relationship Id="rId9" Type="http://schemas.microsoft.com/office/2007/relationships/hdphoto" Target="../media/hdphoto35.wdp"/><Relationship Id="rId14" Type="http://schemas.microsoft.com/office/2007/relationships/hdphoto" Target="../media/hdphoto34.wdp"/></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png"/><Relationship Id="rId7" Type="http://schemas.microsoft.com/office/2007/relationships/hdphoto" Target="../media/hdphoto36.wdp"/><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93.png"/><Relationship Id="rId4" Type="http://schemas.openxmlformats.org/officeDocument/2006/relationships/image" Target="../media/image289.png"/><Relationship Id="rId9" Type="http://schemas.microsoft.com/office/2007/relationships/hdphoto" Target="../media/hdphoto37.wdp"/></Relationships>
</file>

<file path=ppt/slides/_rels/slide12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308.png"/><Relationship Id="rId4" Type="http://schemas.openxmlformats.org/officeDocument/2006/relationships/image" Target="../media/image307.png"/></Relationships>
</file>

<file path=ppt/slides/_rels/slide1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32.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10.png"/></Relationships>
</file>

<file path=ppt/slides/_rels/slide133.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2.gif"/><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3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3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319.png"/></Relationships>
</file>

<file path=ppt/slides/_rels/slide13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3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5.png"/><Relationship Id="rId4" Type="http://schemas.microsoft.com/office/2007/relationships/hdphoto" Target="../media/hdphoto38.wdp"/></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14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5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332.png"/></Relationships>
</file>

<file path=ppt/slides/_rels/slide15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335.png"/><Relationship Id="rId4" Type="http://schemas.openxmlformats.org/officeDocument/2006/relationships/image" Target="../media/image334.png"/></Relationships>
</file>

<file path=ppt/slides/_rels/slide15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63.xml"/><Relationship Id="rId1" Type="http://schemas.openxmlformats.org/officeDocument/2006/relationships/slideLayout" Target="../slideLayouts/slideLayout23.xml"/><Relationship Id="rId5" Type="http://schemas.openxmlformats.org/officeDocument/2006/relationships/image" Target="../media/image338.png"/><Relationship Id="rId4" Type="http://schemas.openxmlformats.org/officeDocument/2006/relationships/image" Target="../media/image337.png"/></Relationships>
</file>

<file path=ppt/slides/_rels/slide15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339.jpeg"/></Relationships>
</file>

<file path=ppt/slides/_rels/slide159.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33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36.png"/></Relationships>
</file>

<file path=ppt/slides/_rels/slide161.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162.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6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35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3.xml"/><Relationship Id="rId1" Type="http://schemas.openxmlformats.org/officeDocument/2006/relationships/slideLayout" Target="../slideLayouts/slideLayout23.xml"/><Relationship Id="rId4" Type="http://schemas.microsoft.com/office/2007/relationships/hdphoto" Target="../media/hdphoto39.wdp"/></Relationships>
</file>

<file path=ppt/slides/_rels/slide16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355.png"/><Relationship Id="rId4" Type="http://schemas.microsoft.com/office/2007/relationships/hdphoto" Target="../media/hdphoto39.wdp"/></Relationships>
</file>

<file path=ppt/slides/_rels/slide16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75.xml"/><Relationship Id="rId1" Type="http://schemas.openxmlformats.org/officeDocument/2006/relationships/slideLayout" Target="../slideLayouts/slideLayout23.xml"/><Relationship Id="rId5" Type="http://schemas.openxmlformats.org/officeDocument/2006/relationships/image" Target="../media/image357.png"/><Relationship Id="rId4" Type="http://schemas.microsoft.com/office/2007/relationships/hdphoto" Target="../media/hdphoto40.wdp"/></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70.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59.gif"/></Relationships>
</file>

<file path=ppt/slides/_rels/slide17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361.png"/></Relationships>
</file>

<file path=ppt/slides/_rels/slide17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_rels/slide98.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DDBCBA6-1067-45C9-B510-E093DAE057AE}"/>
              </a:ext>
            </a:extLst>
          </p:cNvPr>
          <p:cNvSpPr/>
          <p:nvPr/>
        </p:nvSpPr>
        <p:spPr>
          <a:xfrm>
            <a:off x="8058147" y="2452530"/>
            <a:ext cx="1260281" cy="126028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extLst/>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5A4360-938A-4E2C-B923-93266428C86C}"/>
              </a:ext>
            </a:extLst>
          </p:cNvPr>
          <p:cNvPicPr>
            <a:picLocks noChangeAspect="1"/>
          </p:cNvPicPr>
          <p:nvPr/>
        </p:nvPicPr>
        <p:blipFill>
          <a:blip r:embed="rId2"/>
          <a:stretch>
            <a:fillRect/>
          </a:stretch>
        </p:blipFill>
        <p:spPr>
          <a:xfrm>
            <a:off x="2071687" y="1995487"/>
            <a:ext cx="8048625" cy="2867025"/>
          </a:xfrm>
          <a:prstGeom prst="rect">
            <a:avLst/>
          </a:prstGeom>
        </p:spPr>
      </p:pic>
      <p:sp>
        <p:nvSpPr>
          <p:cNvPr id="6" name="標題 1">
            <a:extLst>
              <a:ext uri="{FF2B5EF4-FFF2-40B4-BE49-F238E27FC236}">
                <a16:creationId xmlns:a16="http://schemas.microsoft.com/office/drawing/2014/main" id="{DA7A4EAE-5756-401E-94FD-6DE9D12227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KNN</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800CBA06-14CA-4260-BA9C-5E220C750E4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40EBE635-93B2-4D6C-AE48-27352C94C52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4489FEBE-96AC-4DD9-BDF5-419CE511CEF2}"/>
              </a:ext>
            </a:extLst>
          </p:cNvPr>
          <p:cNvSpPr/>
          <p:nvPr/>
        </p:nvSpPr>
        <p:spPr>
          <a:xfrm>
            <a:off x="3165311" y="4862512"/>
            <a:ext cx="6238666" cy="1015663"/>
          </a:xfrm>
          <a:prstGeom prst="rect">
            <a:avLst/>
          </a:prstGeom>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small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sensitive to noise points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large</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neighborhood may include points from other classes smoother boundary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If too large, machine always predict majority class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AC351B4F-8146-4084-B472-B4B884BD6259}"/>
              </a:ext>
            </a:extLst>
          </p:cNvPr>
          <p:cNvSpPr/>
          <p:nvPr/>
        </p:nvSpPr>
        <p:spPr>
          <a:xfrm>
            <a:off x="3240090" y="1526659"/>
            <a:ext cx="5711820" cy="369332"/>
          </a:xfrm>
          <a:prstGeom prst="rect">
            <a:avLst/>
          </a:prstGeom>
        </p:spPr>
        <p:txBody>
          <a:bodyPr wrap="none">
            <a:spAutoFit/>
          </a:bodyPr>
          <a:lstStyle/>
          <a:p>
            <a:r>
              <a:rPr lang="en-US" altLang="zh-TW" dirty="0">
                <a:hlinkClick r:id="rId3"/>
              </a:rPr>
              <a:t>vision.stanford.edu/teaching/cs231n-demos/</a:t>
            </a:r>
            <a:r>
              <a:rPr lang="en-US" altLang="zh-TW" dirty="0" err="1">
                <a:hlinkClick r:id="rId3"/>
              </a:rPr>
              <a:t>knn</a:t>
            </a:r>
            <a:r>
              <a:rPr lang="en-US" altLang="zh-TW" dirty="0">
                <a:hlinkClick r:id="rId3"/>
              </a:rPr>
              <a:t>/</a:t>
            </a:r>
            <a:endParaRPr lang="zh-TW" altLang="en-US" dirty="0"/>
          </a:p>
        </p:txBody>
      </p:sp>
    </p:spTree>
    <p:extLst>
      <p:ext uri="{BB962C8B-B14F-4D97-AF65-F5344CB8AC3E}">
        <p14:creationId xmlns:p14="http://schemas.microsoft.com/office/powerpoint/2010/main" val="19925364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412776"/>
            <a:ext cx="578078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非線性問題的核函數選擇沒有通用標準，難以確定一個適合的核函數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對缺失值敏感</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035212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641623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決策樹是一種強大且常用的分類和預測工具。它們能夠形成一套規則，這些規則不僅易於人類理解，還可以應用於知識系統中。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7328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207749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思考</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誰當起始條件</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那些條件要納入考慮</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何時該下決定，結論</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46" y="1852380"/>
            <a:ext cx="6746295" cy="372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決策樹基本上是由根（</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）節點、分枝（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Branch</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）節點及葉（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）節點所組成。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根節點（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沒有父節點的節點，通常為最開始的節點</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無雙親，唯一。</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內部節點（</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Internal node or Decision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有子節點的節點，又可稱為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分枝節點</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一個雙親，多個孩子。 </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葉節點（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沒有子節點的節點，通常為最終結果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無孩子，可以多個。</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Depth =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2</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3</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4B6AB3B4-B892-40DD-ACB5-711C253834AA}"/>
              </a:ext>
            </a:extLst>
          </p:cNvPr>
          <p:cNvSpPr/>
          <p:nvPr/>
        </p:nvSpPr>
        <p:spPr>
          <a:xfrm>
            <a:off x="426478" y="4624975"/>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決策樹是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用來處理分類問題的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樹狀</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結構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每個內部節點表示一個</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評估欄位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每個分枝代表一個可能的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欄位輸出結果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每個樹葉節點代表不同分類的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類別標記</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53436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屬性選擇標準（</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Attribute Selection Measures, ASM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決策樹通過評估不同屬性對目標變量的信息增益（例如，</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信息增益、增益比率和基尼不純度</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）來選擇最佳屬性。這些標準幫助於分割數據集，使得每次分割後的子集比分割前更加純淨，進而提高模型的預測能力。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樹的生長與剪枝（</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Tree Growth &amp; Pruning</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決策樹通過遞迴分割方式從根節點開始生長，每個節點代表一個決策問題。為防止過擬合，樹的生長會在達到一定深度或節點數據量</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小於閾值</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時停止。剪枝過程則移除對最終決策較少影響的節點，簡化模型結構並提升泛化能力。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分類與迴歸樹（</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C</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lassification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a</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nd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R</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egression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T</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rees,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增加節點相當於在數據中切一刀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切越多刀分得越細，越有可能</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Tree>
    <p:extLst>
      <p:ext uri="{BB962C8B-B14F-4D97-AF65-F5344CB8AC3E}">
        <p14:creationId xmlns:p14="http://schemas.microsoft.com/office/powerpoint/2010/main" val="304140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462545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0673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845310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315174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952645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484649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決策樹學習的適用問題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分類問題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(Classification Problem)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54" name="文字方塊 53">
            <a:extLst>
              <a:ext uri="{FF2B5EF4-FFF2-40B4-BE49-F238E27FC236}">
                <a16:creationId xmlns:a16="http://schemas.microsoft.com/office/drawing/2014/main" id="{A3F1E458-E059-40DB-AE48-ABE01EC60B1C}"/>
              </a:ext>
            </a:extLst>
          </p:cNvPr>
          <p:cNvSpPr txBox="1"/>
          <p:nvPr/>
        </p:nvSpPr>
        <p:spPr>
          <a:xfrm>
            <a:off x="390523" y="1340768"/>
            <a:ext cx="5561543" cy="21236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核心任務是以</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規則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型式，藉由樹狀結構把範例資料分類 到各個可能的對應類別</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舉例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根據疾病分類患者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根據起因分類設備故障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根據拖欠支付的可能性分類債款申請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B697F907-F1A6-4D90-90D4-E9D9671D52A1}"/>
              </a:ext>
            </a:extLst>
          </p:cNvPr>
          <p:cNvGraphicFramePr>
            <a:graphicFrameLocks noGrp="1"/>
          </p:cNvGraphicFramePr>
          <p:nvPr>
            <p:extLst/>
          </p:nvPr>
        </p:nvGraphicFramePr>
        <p:xfrm>
          <a:off x="3611032" y="2356726"/>
          <a:ext cx="3687235" cy="3629210"/>
        </p:xfrm>
        <a:graphic>
          <a:graphicData uri="http://schemas.openxmlformats.org/drawingml/2006/table">
            <a:tbl>
              <a:tblPr/>
              <a:tblGrid>
                <a:gridCol w="737447">
                  <a:extLst>
                    <a:ext uri="{9D8B030D-6E8A-4147-A177-3AD203B41FA5}">
                      <a16:colId xmlns:a16="http://schemas.microsoft.com/office/drawing/2014/main" val="4065447443"/>
                    </a:ext>
                  </a:extLst>
                </a:gridCol>
                <a:gridCol w="737447">
                  <a:extLst>
                    <a:ext uri="{9D8B030D-6E8A-4147-A177-3AD203B41FA5}">
                      <a16:colId xmlns:a16="http://schemas.microsoft.com/office/drawing/2014/main" val="988247509"/>
                    </a:ext>
                  </a:extLst>
                </a:gridCol>
                <a:gridCol w="737447">
                  <a:extLst>
                    <a:ext uri="{9D8B030D-6E8A-4147-A177-3AD203B41FA5}">
                      <a16:colId xmlns:a16="http://schemas.microsoft.com/office/drawing/2014/main" val="770598539"/>
                    </a:ext>
                  </a:extLst>
                </a:gridCol>
                <a:gridCol w="737447">
                  <a:extLst>
                    <a:ext uri="{9D8B030D-6E8A-4147-A177-3AD203B41FA5}">
                      <a16:colId xmlns:a16="http://schemas.microsoft.com/office/drawing/2014/main" val="650130381"/>
                    </a:ext>
                  </a:extLst>
                </a:gridCol>
                <a:gridCol w="737447">
                  <a:extLst>
                    <a:ext uri="{9D8B030D-6E8A-4147-A177-3AD203B41FA5}">
                      <a16:colId xmlns:a16="http://schemas.microsoft.com/office/drawing/2014/main" val="1129783800"/>
                    </a:ext>
                  </a:extLst>
                </a:gridCol>
              </a:tblGrid>
              <a:tr h="279170">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病人編號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血壓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藥物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430730819"/>
                  </a:ext>
                </a:extLst>
              </a:tr>
              <a:tr h="27917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93220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67340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0835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85028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2186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03342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3681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7398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8569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39653"/>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9620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06416"/>
                  </a:ext>
                </a:extLst>
              </a:tr>
            </a:tbl>
          </a:graphicData>
        </a:graphic>
      </p:graphicFrame>
      <p:pic>
        <p:nvPicPr>
          <p:cNvPr id="9" name="圖片 8">
            <a:extLst>
              <a:ext uri="{FF2B5EF4-FFF2-40B4-BE49-F238E27FC236}">
                <a16:creationId xmlns:a16="http://schemas.microsoft.com/office/drawing/2014/main" id="{DE8EF81A-96AC-408D-A74E-15D1DDB86917}"/>
              </a:ext>
            </a:extLst>
          </p:cNvPr>
          <p:cNvPicPr>
            <a:picLocks noChangeAspect="1"/>
          </p:cNvPicPr>
          <p:nvPr/>
        </p:nvPicPr>
        <p:blipFill>
          <a:blip r:embed="rId3"/>
          <a:stretch>
            <a:fillRect/>
          </a:stretch>
        </p:blipFill>
        <p:spPr>
          <a:xfrm>
            <a:off x="7746323" y="2493035"/>
            <a:ext cx="3405867" cy="1739592"/>
          </a:xfrm>
          <a:prstGeom prst="rect">
            <a:avLst/>
          </a:prstGeom>
        </p:spPr>
      </p:pic>
      <p:sp>
        <p:nvSpPr>
          <p:cNvPr id="10" name="矩形 9">
            <a:extLst>
              <a:ext uri="{FF2B5EF4-FFF2-40B4-BE49-F238E27FC236}">
                <a16:creationId xmlns:a16="http://schemas.microsoft.com/office/drawing/2014/main" id="{C899C1F0-789F-4FA2-BCF3-9137F1E7792D}"/>
              </a:ext>
            </a:extLst>
          </p:cNvPr>
          <p:cNvSpPr/>
          <p:nvPr/>
        </p:nvSpPr>
        <p:spPr>
          <a:xfrm>
            <a:off x="8005423" y="4648116"/>
            <a:ext cx="337262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上述決策樹可看出以下規則：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如果血壓高，則採用藥物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如果血壓低，則採用藥物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EB4C67D5-BEA2-4A35-8CA7-662ABAD67258}"/>
              </a:ext>
            </a:extLst>
          </p:cNvPr>
          <p:cNvSpPr/>
          <p:nvPr/>
        </p:nvSpPr>
        <p:spPr>
          <a:xfrm>
            <a:off x="6547449" y="2225615"/>
            <a:ext cx="828136" cy="38560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D47B699-9E64-44DB-B0BC-4BAB962FBC7B}"/>
              </a:ext>
            </a:extLst>
          </p:cNvPr>
          <p:cNvSpPr/>
          <p:nvPr/>
        </p:nvSpPr>
        <p:spPr>
          <a:xfrm>
            <a:off x="6424587" y="609105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類別欄位</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8FCF0801-493E-4E51-B3B0-C628998CD0E6}"/>
              </a:ext>
            </a:extLst>
          </p:cNvPr>
          <p:cNvSpPr/>
          <p:nvPr/>
        </p:nvSpPr>
        <p:spPr>
          <a:xfrm>
            <a:off x="5040581" y="2292218"/>
            <a:ext cx="828136" cy="3646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08606885-EF8C-4945-B3B1-8AB304E3AD26}"/>
              </a:ext>
            </a:extLst>
          </p:cNvPr>
          <p:cNvSpPr/>
          <p:nvPr/>
        </p:nvSpPr>
        <p:spPr>
          <a:xfrm>
            <a:off x="5297489" y="197088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屬性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955838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屬性選擇指標</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6341779" y="1556793"/>
            <a:ext cx="5459698" cy="4367758"/>
          </a:xfrm>
          <a:prstGeom prst="rect">
            <a:avLst/>
          </a:prstGeom>
        </p:spPr>
      </p:pic>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主要是用來選擇出某一個屬性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欄位</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 過該屬性將帶有類別標記的值組資料從事適當的分類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理想情況是：所挑選的屬性可以使得分類結果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所包含 的資料集合具有相同的類別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即：高同質性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rPr>
              <a:t>Homogeneous</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屬性選擇指標也稱為分割條件</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常用屬性選擇指標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資訊獲利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C5.0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吉尼係數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Index)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χ2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獨立性檢定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CHAID</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F6FA862A-66D8-4A14-9BEC-FCCA82C755A3}"/>
              </a:ext>
            </a:extLst>
          </p:cNvPr>
          <p:cNvPicPr>
            <a:picLocks noChangeAspect="1"/>
          </p:cNvPicPr>
          <p:nvPr/>
        </p:nvPicPr>
        <p:blipFill>
          <a:blip r:embed="rId4"/>
          <a:stretch>
            <a:fillRect/>
          </a:stretch>
        </p:blipFill>
        <p:spPr>
          <a:xfrm>
            <a:off x="2922817" y="4203090"/>
            <a:ext cx="3029249" cy="2077334"/>
          </a:xfrm>
          <a:prstGeom prst="rect">
            <a:avLst/>
          </a:prstGeom>
        </p:spPr>
      </p:pic>
      <p:sp>
        <p:nvSpPr>
          <p:cNvPr id="2" name="矩形 1">
            <a:extLst>
              <a:ext uri="{FF2B5EF4-FFF2-40B4-BE49-F238E27FC236}">
                <a16:creationId xmlns:a16="http://schemas.microsoft.com/office/drawing/2014/main" id="{1B04CDC8-85E7-4996-9A00-CD5063521AFF}"/>
              </a:ext>
            </a:extLst>
          </p:cNvPr>
          <p:cNvSpPr/>
          <p:nvPr/>
        </p:nvSpPr>
        <p:spPr>
          <a:xfrm>
            <a:off x="2667000" y="4097867"/>
            <a:ext cx="3429000" cy="2182557"/>
          </a:xfrm>
          <a:prstGeom prst="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7748494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如何決定哪個屬性分割結果較佳</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假設有一個表格共有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筆顧客資料。其類別欄位為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，可分成“好客人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Good 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與“一 般客人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Fair Customer”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兩類。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84120A99-93C0-4876-8E94-9272C7ABEE94}"/>
              </a:ext>
            </a:extLst>
          </p:cNvPr>
          <p:cNvPicPr>
            <a:picLocks noChangeAspect="1"/>
          </p:cNvPicPr>
          <p:nvPr/>
        </p:nvPicPr>
        <p:blipFill>
          <a:blip r:embed="rId3"/>
          <a:stretch>
            <a:fillRect/>
          </a:stretch>
        </p:blipFill>
        <p:spPr>
          <a:xfrm>
            <a:off x="903182" y="2567561"/>
            <a:ext cx="4469188" cy="933388"/>
          </a:xfrm>
          <a:prstGeom prst="rect">
            <a:avLst/>
          </a:prstGeom>
        </p:spPr>
      </p:pic>
      <p:grpSp>
        <p:nvGrpSpPr>
          <p:cNvPr id="11" name="群組 10">
            <a:extLst>
              <a:ext uri="{FF2B5EF4-FFF2-40B4-BE49-F238E27FC236}">
                <a16:creationId xmlns:a16="http://schemas.microsoft.com/office/drawing/2014/main" id="{30E93959-44ED-4986-9E36-43FE5013AA7C}"/>
              </a:ext>
            </a:extLst>
          </p:cNvPr>
          <p:cNvGrpSpPr/>
          <p:nvPr/>
        </p:nvGrpSpPr>
        <p:grpSpPr>
          <a:xfrm>
            <a:off x="698770" y="3500949"/>
            <a:ext cx="4961466" cy="2114597"/>
            <a:chOff x="1049867" y="3750733"/>
            <a:chExt cx="4961466" cy="2114597"/>
          </a:xfrm>
        </p:grpSpPr>
        <p:pic>
          <p:nvPicPr>
            <p:cNvPr id="5" name="圖片 4">
              <a:extLst>
                <a:ext uri="{FF2B5EF4-FFF2-40B4-BE49-F238E27FC236}">
                  <a16:creationId xmlns:a16="http://schemas.microsoft.com/office/drawing/2014/main" id="{A1DBC31F-1735-4701-807F-B5BD7D400918}"/>
                </a:ext>
              </a:extLst>
            </p:cNvPr>
            <p:cNvPicPr>
              <a:picLocks noChangeAspect="1"/>
            </p:cNvPicPr>
            <p:nvPr/>
          </p:nvPicPr>
          <p:blipFill>
            <a:blip r:embed="rId4"/>
            <a:stretch>
              <a:fillRect/>
            </a:stretch>
          </p:blipFill>
          <p:spPr>
            <a:xfrm>
              <a:off x="1155298" y="3888640"/>
              <a:ext cx="4796768" cy="1976690"/>
            </a:xfrm>
            <a:prstGeom prst="rect">
              <a:avLst/>
            </a:prstGeom>
          </p:spPr>
        </p:pic>
        <p:sp>
          <p:nvSpPr>
            <p:cNvPr id="9" name="矩形 8">
              <a:extLst>
                <a:ext uri="{FF2B5EF4-FFF2-40B4-BE49-F238E27FC236}">
                  <a16:creationId xmlns:a16="http://schemas.microsoft.com/office/drawing/2014/main" id="{0DC10EC2-F47F-45DD-883A-8C4D208BE9C7}"/>
                </a:ext>
              </a:extLst>
            </p:cNvPr>
            <p:cNvSpPr/>
            <p:nvPr/>
          </p:nvSpPr>
          <p:spPr>
            <a:xfrm>
              <a:off x="1049867" y="3750733"/>
              <a:ext cx="4961466" cy="87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422C357A-2708-4046-9199-31B9DE51AE64}"/>
                </a:ext>
              </a:extLst>
            </p:cNvPr>
            <p:cNvSpPr/>
            <p:nvPr/>
          </p:nvSpPr>
          <p:spPr>
            <a:xfrm>
              <a:off x="19134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收入</a:t>
              </a:r>
            </a:p>
          </p:txBody>
        </p:sp>
        <p:sp>
          <p:nvSpPr>
            <p:cNvPr id="13" name="矩形: 圓角 12">
              <a:extLst>
                <a:ext uri="{FF2B5EF4-FFF2-40B4-BE49-F238E27FC236}">
                  <a16:creationId xmlns:a16="http://schemas.microsoft.com/office/drawing/2014/main" id="{066469D0-3ADF-453F-BC06-67BE887345E0}"/>
                </a:ext>
              </a:extLst>
            </p:cNvPr>
            <p:cNvSpPr/>
            <p:nvPr/>
          </p:nvSpPr>
          <p:spPr>
            <a:xfrm>
              <a:off x="46312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年齡</a:t>
              </a:r>
            </a:p>
          </p:txBody>
        </p:sp>
      </p:grpSp>
      <p:sp>
        <p:nvSpPr>
          <p:cNvPr id="14" name="矩形 13">
            <a:extLst>
              <a:ext uri="{FF2B5EF4-FFF2-40B4-BE49-F238E27FC236}">
                <a16:creationId xmlns:a16="http://schemas.microsoft.com/office/drawing/2014/main" id="{37D55E5A-71F7-4453-AB08-8873CDA5FE6D}"/>
              </a:ext>
            </a:extLst>
          </p:cNvPr>
          <p:cNvSpPr/>
          <p:nvPr/>
        </p:nvSpPr>
        <p:spPr>
          <a:xfrm>
            <a:off x="903182" y="5773173"/>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6685E9D1-CEF1-483D-A00C-62EA69A35C4D}"/>
              </a:ext>
            </a:extLst>
          </p:cNvPr>
          <p:cNvPicPr>
            <a:picLocks noChangeAspect="1"/>
          </p:cNvPicPr>
          <p:nvPr/>
        </p:nvPicPr>
        <p:blipFill>
          <a:blip r:embed="rId5"/>
          <a:stretch>
            <a:fillRect/>
          </a:stretch>
        </p:blipFill>
        <p:spPr>
          <a:xfrm>
            <a:off x="6646333" y="3071331"/>
            <a:ext cx="4699001" cy="1026047"/>
          </a:xfrm>
          <a:prstGeom prst="rect">
            <a:avLst/>
          </a:prstGeom>
        </p:spPr>
      </p:pic>
      <p:sp>
        <p:nvSpPr>
          <p:cNvPr id="16" name="矩形 15">
            <a:extLst>
              <a:ext uri="{FF2B5EF4-FFF2-40B4-BE49-F238E27FC236}">
                <a16:creationId xmlns:a16="http://schemas.microsoft.com/office/drawing/2014/main" id="{C68C55AC-3FAF-42F3-B89E-16FBE19BA336}"/>
              </a:ext>
            </a:extLst>
          </p:cNvPr>
          <p:cNvSpPr/>
          <p:nvPr/>
        </p:nvSpPr>
        <p:spPr>
          <a:xfrm>
            <a:off x="6676115" y="4305679"/>
            <a:ext cx="11202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8851FF5E-F4A8-4DC4-876F-8D221D813C25}"/>
              </a:ext>
            </a:extLst>
          </p:cNvPr>
          <p:cNvSpPr/>
          <p:nvPr/>
        </p:nvSpPr>
        <p:spPr>
          <a:xfrm>
            <a:off x="8327235" y="4305679"/>
            <a:ext cx="10673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Low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49345B5F-C086-4095-A906-302FB4ACCED6}"/>
              </a:ext>
            </a:extLst>
          </p:cNvPr>
          <p:cNvSpPr/>
          <p:nvPr/>
        </p:nvSpPr>
        <p:spPr>
          <a:xfrm>
            <a:off x="10456332" y="4305679"/>
            <a:ext cx="5127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Pure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A771B2C5-C31F-4FE0-ACAD-082C9FA39299}"/>
              </a:ext>
            </a:extLst>
          </p:cNvPr>
          <p:cNvSpPr/>
          <p:nvPr/>
        </p:nvSpPr>
        <p:spPr>
          <a:xfrm>
            <a:off x="7682012" y="2520977"/>
            <a:ext cx="26276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不純度</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(Node Impurity)</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32274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衡量資料一致性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3" y="1340768"/>
            <a:ext cx="5776095" cy="32778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範例</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丟銅板 若銅板是公平的，則丟出正面與反面的機率是一樣的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若銅板是動過手腳的，則丟出正面與反面的機率不會是一樣的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愈不凌亂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給定一組丟銅板後之資料集合</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，該組資料的熵值計算公式為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若丟了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次銅板，出現了</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個正面</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，則這個 範例的熵為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Entropy([9+, 5-])= -(9/14)log2 (9/14) – (5/14) log2 (5/14) = 0.94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若銅板丟出正面與反面的數量是</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一樣</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1"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若銅板是動過手腳的，不論怎麼丟都只會出現正面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rotWithShape="1">
          <a:blip r:embed="rId3"/>
          <a:srcRect r="40559" b="-7395"/>
          <a:stretch/>
        </p:blipFill>
        <p:spPr>
          <a:xfrm>
            <a:off x="7502297" y="1745711"/>
            <a:ext cx="2996149" cy="576064"/>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8472053" y="1351751"/>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2" name="圖片 1">
            <a:extLst>
              <a:ext uri="{FF2B5EF4-FFF2-40B4-BE49-F238E27FC236}">
                <a16:creationId xmlns:a16="http://schemas.microsoft.com/office/drawing/2014/main" id="{F4C3522B-4D4D-467E-B6D9-151C1474DA45}"/>
              </a:ext>
            </a:extLst>
          </p:cNvPr>
          <p:cNvPicPr>
            <a:picLocks noChangeAspect="1"/>
          </p:cNvPicPr>
          <p:nvPr/>
        </p:nvPicPr>
        <p:blipFill>
          <a:blip r:embed="rId4"/>
          <a:stretch>
            <a:fillRect/>
          </a:stretch>
        </p:blipFill>
        <p:spPr>
          <a:xfrm>
            <a:off x="1697831" y="2624552"/>
            <a:ext cx="2831836" cy="304844"/>
          </a:xfrm>
          <a:prstGeom prst="rect">
            <a:avLst/>
          </a:prstGeom>
        </p:spPr>
      </p:pic>
      <p:pic>
        <p:nvPicPr>
          <p:cNvPr id="4" name="圖片 3">
            <a:extLst>
              <a:ext uri="{FF2B5EF4-FFF2-40B4-BE49-F238E27FC236}">
                <a16:creationId xmlns:a16="http://schemas.microsoft.com/office/drawing/2014/main" id="{CA60BBBB-DE5C-4370-9FFC-7A213BDC609B}"/>
              </a:ext>
            </a:extLst>
          </p:cNvPr>
          <p:cNvPicPr>
            <a:picLocks noChangeAspect="1"/>
          </p:cNvPicPr>
          <p:nvPr/>
        </p:nvPicPr>
        <p:blipFill>
          <a:blip r:embed="rId5"/>
          <a:stretch>
            <a:fillRect/>
          </a:stretch>
        </p:blipFill>
        <p:spPr>
          <a:xfrm>
            <a:off x="6504144" y="2346403"/>
            <a:ext cx="4992456" cy="3661948"/>
          </a:xfrm>
          <a:prstGeom prst="rect">
            <a:avLst/>
          </a:prstGeom>
        </p:spPr>
      </p:pic>
    </p:spTree>
    <p:extLst>
      <p:ext uri="{BB962C8B-B14F-4D97-AF65-F5344CB8AC3E}">
        <p14:creationId xmlns:p14="http://schemas.microsoft.com/office/powerpoint/2010/main" val="36569091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Entropy:</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每條訊息所包含資訊的期望值（平均值）</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熵可以被視為不確定性的指標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平均值越大表示更多的混亂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Cross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交叉熵是機器學習中的一個概念，尤其用於分類任務，用於衡量預測的概率分佈與實際分佈（或真實標籤）之間的匹配程度。</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將交叉熵視為衡量模型在預測時的匹配程度的一種方式。就像比較模型認為會發生的事情與實際發生的事情。如果模型的預測接近實際情況，交叉熵就低。如果預測相差很大，交叉熵就高。</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較低的交叉熵表示預測與實際情況之間的對齊更好。它衡量了預測分佈與真實類別分佈之間的“距離”。</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Ground Truth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-0.775*log(0.775)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-0.116*log(0.116)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-0.039*log(0.039)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-0.070*log(0.070)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*log(0.775)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*log(0.116)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*log(0.891)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*log(0.999)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*log(0.001)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0.0004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0.775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0.116</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0.070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交叉熵越低，</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代表模型預測分布越接近真實，或是越一致</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773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與其他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Probability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-0.7*log(0.7)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0.431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0.577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Lce</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 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-0.25*log(0.25)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-0.5*log(0.5)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0.378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0.430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is greater than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on distribution 1 over 2 &gt; Entropy on distribution 1 Cross-entropy on distribution 2 over 1 &gt; Entropy on distribution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If two distribution become closer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Value of cross-entropy is closer to entropy</a:t>
            </a:r>
            <a:endParaRPr kumimoji="0" lang="zh-TW" altLang="en-US"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資訊獲利（</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Information Gain</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以資訊複雜度出發，探討新 特徵能否降低整體複雜度， 進而更容易判斷</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值越大代表說純度提升越大，也就是說分類的效果較好，所以說模型會在所有試過的方法中選擇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Gain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最大的方法做資料的切割</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Subset of Red or Blue ball</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9D61EB28-56B2-4DFE-8B7B-C168BA33F620}"/>
              </a:ext>
            </a:extLst>
          </p:cNvPr>
          <p:cNvSpPr/>
          <p:nvPr/>
        </p:nvSpPr>
        <p:spPr>
          <a:xfrm>
            <a:off x="6879635" y="5924550"/>
            <a:ext cx="4434227"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ID3 (Iterative </a:t>
            </a:r>
            <a:r>
              <a:rPr kumimoji="0" lang="en-US" altLang="zh-TW" sz="1800" b="1" i="0" u="none" strike="noStrike" kern="1200" cap="none" spc="0" normalizeH="0" baseline="0" noProof="0" dirty="0" err="1">
                <a:ln>
                  <a:noFill/>
                </a:ln>
                <a:solidFill>
                  <a:srgbClr val="AA914A"/>
                </a:solidFill>
                <a:effectLst/>
                <a:uLnTx/>
                <a:uFillTx/>
                <a:latin typeface="Century Gothic" panose="020F0302020204030204"/>
                <a:ea typeface="新細明體" panose="02020500000000000000" pitchFamily="18" charset="-120"/>
                <a:cs typeface="+mn-cs"/>
              </a:rPr>
              <a:t>Dichotomiser</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984606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吉尼係數（</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Gini impurity</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or Gini Index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吉尼係數又可以稱為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吉尼不純度（</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，該係數也是用來評估資料的凌亂程度，該係數值會落於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0.5]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區間</a:t>
            </a:r>
            <a:br>
              <a:rPr kumimoji="0" lang="zh-TW" altLang="en-US" sz="1200" b="0"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rPr>
            </a:b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B24D7154-65EE-42C9-8EF3-D6A78C240683}"/>
              </a:ext>
            </a:extLst>
          </p:cNvPr>
          <p:cNvSpPr/>
          <p:nvPr/>
        </p:nvSpPr>
        <p:spPr>
          <a:xfrm>
            <a:off x="6096000" y="5924550"/>
            <a:ext cx="5992346"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CART (Classification and Regression Tree)</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6486CBDE-5A38-4D44-815F-5104289DEBCE}"/>
              </a:ext>
            </a:extLst>
          </p:cNvPr>
          <p:cNvPicPr>
            <a:picLocks noChangeAspect="1"/>
          </p:cNvPicPr>
          <p:nvPr/>
        </p:nvPicPr>
        <p:blipFill>
          <a:blip r:embed="rId7"/>
          <a:stretch>
            <a:fillRect/>
          </a:stretch>
        </p:blipFill>
        <p:spPr>
          <a:xfrm>
            <a:off x="1818173" y="5642354"/>
            <a:ext cx="2723006" cy="360975"/>
          </a:xfrm>
          <a:prstGeom prst="rect">
            <a:avLst/>
          </a:prstGeom>
        </p:spPr>
      </p:pic>
      <p:sp>
        <p:nvSpPr>
          <p:cNvPr id="6" name="等於 5">
            <a:extLst>
              <a:ext uri="{FF2B5EF4-FFF2-40B4-BE49-F238E27FC236}">
                <a16:creationId xmlns:a16="http://schemas.microsoft.com/office/drawing/2014/main" id="{C476A690-7109-4A05-B6FC-D2A55FF9DD47}"/>
              </a:ext>
            </a:extLst>
          </p:cNvPr>
          <p:cNvSpPr/>
          <p:nvPr/>
        </p:nvSpPr>
        <p:spPr>
          <a:xfrm rot="5400000">
            <a:off x="3140776" y="5424337"/>
            <a:ext cx="262466" cy="184666"/>
          </a:xfrm>
          <a:prstGeom prst="mathEqual">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6176073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熵＆基尼不純度</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567608"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2" name="表格 1">
            <a:extLst>
              <a:ext uri="{FF2B5EF4-FFF2-40B4-BE49-F238E27FC236}">
                <a16:creationId xmlns:a16="http://schemas.microsoft.com/office/drawing/2014/main" id="{5B05E16B-7C5B-4C85-9C4C-EA7094979280}"/>
              </a:ext>
            </a:extLst>
          </p:cNvPr>
          <p:cNvGraphicFramePr>
            <a:graphicFrameLocks noGrp="1"/>
          </p:cNvGraphicFramePr>
          <p:nvPr/>
        </p:nvGraphicFramePr>
        <p:xfrm>
          <a:off x="1215494" y="2450852"/>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4" name="文字方塊 13">
            <a:extLst>
              <a:ext uri="{FF2B5EF4-FFF2-40B4-BE49-F238E27FC236}">
                <a16:creationId xmlns:a16="http://schemas.microsoft.com/office/drawing/2014/main" id="{4D28FA10-582A-49F2-96F2-F7F02335B9BF}"/>
              </a:ext>
            </a:extLst>
          </p:cNvPr>
          <p:cNvSpPr txBox="1"/>
          <p:nvPr/>
        </p:nvSpPr>
        <p:spPr>
          <a:xfrm>
            <a:off x="390523" y="1572825"/>
            <a:ext cx="556154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過去 </a:t>
            </a: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天所收集的紀錄，</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有關打網球的決策因子資料表</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00007BC-0CC9-46B2-8D89-D7A6694BEA5F}"/>
              </a:ext>
            </a:extLst>
          </p:cNvPr>
          <p:cNvSpPr txBox="1"/>
          <p:nvPr/>
        </p:nvSpPr>
        <p:spPr>
          <a:xfrm>
            <a:off x="6239934" y="1340768"/>
            <a:ext cx="5561543"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假設有一套天氣評估系統，它有一些評估屬性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如</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風力、濕 度、</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，用以評估該天氣是否適合打網球。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以風力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為例，它在所有的訓練資料中所會出現的值為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weak, strong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若目前的資料集合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 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個範例資料中，關於風力的資料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weak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8</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weak</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strong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strong</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我們想要得知風力這個屬性的資訊獲利為多少。</a:t>
            </a:r>
          </a:p>
        </p:txBody>
      </p:sp>
      <p:pic>
        <p:nvPicPr>
          <p:cNvPr id="6" name="圖片 5">
            <a:extLst>
              <a:ext uri="{FF2B5EF4-FFF2-40B4-BE49-F238E27FC236}">
                <a16:creationId xmlns:a16="http://schemas.microsoft.com/office/drawing/2014/main" id="{ABD7E72D-FFD9-4028-BA8A-D06128A49A31}"/>
              </a:ext>
            </a:extLst>
          </p:cNvPr>
          <p:cNvPicPr>
            <a:picLocks noChangeAspect="1"/>
          </p:cNvPicPr>
          <p:nvPr/>
        </p:nvPicPr>
        <p:blipFill>
          <a:blip r:embed="rId3"/>
          <a:stretch>
            <a:fillRect/>
          </a:stretch>
        </p:blipFill>
        <p:spPr>
          <a:xfrm>
            <a:off x="7668436" y="4361300"/>
            <a:ext cx="2711697" cy="1246505"/>
          </a:xfrm>
          <a:prstGeom prst="rect">
            <a:avLst/>
          </a:prstGeom>
        </p:spPr>
      </p:pic>
    </p:spTree>
    <p:extLst>
      <p:ext uri="{BB962C8B-B14F-4D97-AF65-F5344CB8AC3E}">
        <p14:creationId xmlns:p14="http://schemas.microsoft.com/office/powerpoint/2010/main" val="3204201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0DA98F62-E6B7-48D7-ADEF-82F476311DA8}"/>
              </a:ext>
            </a:extLst>
          </p:cNvPr>
          <p:cNvPicPr>
            <a:picLocks noChangeAspect="1"/>
          </p:cNvPicPr>
          <p:nvPr/>
        </p:nvPicPr>
        <p:blipFill>
          <a:blip r:embed="rId3"/>
          <a:stretch>
            <a:fillRect/>
          </a:stretch>
        </p:blipFill>
        <p:spPr>
          <a:xfrm>
            <a:off x="525977" y="1873829"/>
            <a:ext cx="5071533" cy="2768480"/>
          </a:xfrm>
          <a:prstGeom prst="rect">
            <a:avLst/>
          </a:prstGeom>
        </p:spPr>
      </p:pic>
      <p:sp>
        <p:nvSpPr>
          <p:cNvPr id="11" name="矩形 10">
            <a:extLst>
              <a:ext uri="{FF2B5EF4-FFF2-40B4-BE49-F238E27FC236}">
                <a16:creationId xmlns:a16="http://schemas.microsoft.com/office/drawing/2014/main" id="{656AFD9E-18B3-4BDD-8EA6-BFDEFB19D870}"/>
              </a:ext>
            </a:extLst>
          </p:cNvPr>
          <p:cNvSpPr/>
          <p:nvPr/>
        </p:nvSpPr>
        <p:spPr>
          <a:xfrm>
            <a:off x="803412" y="1479097"/>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5F9E7DA7-D9A4-411F-8045-DB3EF7E6A053}"/>
              </a:ext>
            </a:extLst>
          </p:cNvPr>
          <p:cNvSpPr/>
          <p:nvPr/>
        </p:nvSpPr>
        <p:spPr>
          <a:xfrm>
            <a:off x="6128075" y="1479712"/>
            <a:ext cx="5843792"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Summarize the ID3 algorithm as illustrated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Entropy(S) = ∑ – p(I) . log</a:t>
            </a:r>
            <a:r>
              <a:rPr kumimoji="0" lang="en-U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Gain(S, A) = Entropy(S) – ∑ [ p(S|A) . Entropy(S|A)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計算總熵</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p(Yes)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p(Yes) – p(No)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(9/14)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(9/14) – (5/14)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(5/14) = 0.940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C8785067-B8AA-4085-BE88-E7071FC6A9BC}"/>
              </a:ext>
            </a:extLst>
          </p:cNvPr>
          <p:cNvPicPr>
            <a:picLocks noChangeAspect="1"/>
          </p:cNvPicPr>
          <p:nvPr/>
        </p:nvPicPr>
        <p:blipFill>
          <a:blip r:embed="rId4"/>
          <a:stretch>
            <a:fillRect/>
          </a:stretch>
        </p:blipFill>
        <p:spPr>
          <a:xfrm>
            <a:off x="1792160" y="4667962"/>
            <a:ext cx="2711697" cy="1246505"/>
          </a:xfrm>
          <a:prstGeom prst="rect">
            <a:avLst/>
          </a:prstGeom>
        </p:spPr>
      </p:pic>
      <p:pic>
        <p:nvPicPr>
          <p:cNvPr id="19" name="圖片 18">
            <a:extLst>
              <a:ext uri="{FF2B5EF4-FFF2-40B4-BE49-F238E27FC236}">
                <a16:creationId xmlns:a16="http://schemas.microsoft.com/office/drawing/2014/main" id="{C117FCC6-B922-4716-B8EF-6ED5CC55F3D2}"/>
              </a:ext>
            </a:extLst>
          </p:cNvPr>
          <p:cNvPicPr>
            <a:picLocks noChangeAspect="1"/>
          </p:cNvPicPr>
          <p:nvPr/>
        </p:nvPicPr>
        <p:blipFill rotWithShape="1">
          <a:blip r:embed="rId5"/>
          <a:srcRect r="40559" b="-7395"/>
          <a:stretch/>
        </p:blipFill>
        <p:spPr>
          <a:xfrm>
            <a:off x="7233868" y="3421313"/>
            <a:ext cx="2996149" cy="576064"/>
          </a:xfrm>
          <a:prstGeom prst="rect">
            <a:avLst/>
          </a:prstGeom>
        </p:spPr>
      </p:pic>
      <p:sp>
        <p:nvSpPr>
          <p:cNvPr id="5" name="矩形 4">
            <a:extLst>
              <a:ext uri="{FF2B5EF4-FFF2-40B4-BE49-F238E27FC236}">
                <a16:creationId xmlns:a16="http://schemas.microsoft.com/office/drawing/2014/main" id="{DF649ED8-87B3-4230-99B9-64250B101B0B}"/>
              </a:ext>
            </a:extLst>
          </p:cNvPr>
          <p:cNvSpPr/>
          <p:nvPr/>
        </p:nvSpPr>
        <p:spPr>
          <a:xfrm>
            <a:off x="6128075" y="3997377"/>
            <a:ext cx="5843792"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計算風力屬性資訊獲利</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 ∑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r>
              <a:rPr kumimoji="0" lang="zh-TW" altLang="en-US"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Wind attribute has two labels: weak and strong. So reflect it to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4655FCBC-2745-4214-89AD-A13D8BDC1131}"/>
              </a:ext>
            </a:extLst>
          </p:cNvPr>
          <p:cNvSpPr/>
          <p:nvPr/>
        </p:nvSpPr>
        <p:spPr>
          <a:xfrm>
            <a:off x="6128075" y="5226400"/>
            <a:ext cx="507153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a:t>
            </a:r>
          </a:p>
        </p:txBody>
      </p:sp>
      <p:sp>
        <p:nvSpPr>
          <p:cNvPr id="9" name="箭號: 弧形右彎 8">
            <a:extLst>
              <a:ext uri="{FF2B5EF4-FFF2-40B4-BE49-F238E27FC236}">
                <a16:creationId xmlns:a16="http://schemas.microsoft.com/office/drawing/2014/main" id="{2AF420B2-6508-4727-94E1-65E05CD75C24}"/>
              </a:ext>
            </a:extLst>
          </p:cNvPr>
          <p:cNvSpPr/>
          <p:nvPr/>
        </p:nvSpPr>
        <p:spPr>
          <a:xfrm>
            <a:off x="5698067" y="4444037"/>
            <a:ext cx="397933" cy="1259417"/>
          </a:xfrm>
          <a:prstGeom prst="curvedRightArrow">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0114866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16" name="表格 15">
            <a:extLst>
              <a:ext uri="{FF2B5EF4-FFF2-40B4-BE49-F238E27FC236}">
                <a16:creationId xmlns:a16="http://schemas.microsoft.com/office/drawing/2014/main" id="{BF4E5BF4-9AEE-4CA8-A8B2-01670657E67B}"/>
              </a:ext>
            </a:extLst>
          </p:cNvPr>
          <p:cNvGraphicFramePr>
            <a:graphicFrameLocks noGrp="1"/>
          </p:cNvGraphicFramePr>
          <p:nvPr/>
        </p:nvGraphicFramePr>
        <p:xfrm>
          <a:off x="1215494" y="1853924"/>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2" name="矩形 11">
            <a:extLst>
              <a:ext uri="{FF2B5EF4-FFF2-40B4-BE49-F238E27FC236}">
                <a16:creationId xmlns:a16="http://schemas.microsoft.com/office/drawing/2014/main" id="{1F3EAD4C-3DEB-42EC-82F3-361A43F4DC3F}"/>
              </a:ext>
            </a:extLst>
          </p:cNvPr>
          <p:cNvSpPr/>
          <p:nvPr/>
        </p:nvSpPr>
        <p:spPr>
          <a:xfrm>
            <a:off x="1600200" y="2078539"/>
            <a:ext cx="778933" cy="30310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3FA5E385-78B4-4EC4-8598-903384CCA908}"/>
              </a:ext>
            </a:extLst>
          </p:cNvPr>
          <p:cNvSpPr/>
          <p:nvPr/>
        </p:nvSpPr>
        <p:spPr>
          <a:xfrm>
            <a:off x="2374373" y="2078539"/>
            <a:ext cx="597428" cy="3031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B13121D0-C6B0-41C0-9FB0-823C5ADFACDA}"/>
              </a:ext>
            </a:extLst>
          </p:cNvPr>
          <p:cNvSpPr/>
          <p:nvPr/>
        </p:nvSpPr>
        <p:spPr>
          <a:xfrm>
            <a:off x="2971800" y="2078539"/>
            <a:ext cx="774173" cy="30310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52527E6B-3625-430B-B0C8-0594F27E3CED}"/>
              </a:ext>
            </a:extLst>
          </p:cNvPr>
          <p:cNvSpPr/>
          <p:nvPr/>
        </p:nvSpPr>
        <p:spPr>
          <a:xfrm>
            <a:off x="3745973" y="2078539"/>
            <a:ext cx="648227" cy="30310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49D553CB-23FB-4A9A-8F58-CF5A04DC2735}"/>
              </a:ext>
            </a:extLst>
          </p:cNvPr>
          <p:cNvSpPr/>
          <p:nvPr/>
        </p:nvSpPr>
        <p:spPr>
          <a:xfrm>
            <a:off x="1508430" y="5150290"/>
            <a:ext cx="8659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Sunny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99740362-4603-439A-B3D4-AA59088D90C9}"/>
              </a:ext>
            </a:extLst>
          </p:cNvPr>
          <p:cNvSpPr/>
          <p:nvPr/>
        </p:nvSpPr>
        <p:spPr>
          <a:xfrm>
            <a:off x="2305351" y="5150290"/>
            <a:ext cx="5277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341AB1A0-7D90-4DA0-B876-5042554A14C2}"/>
              </a:ext>
            </a:extLst>
          </p:cNvPr>
          <p:cNvSpPr/>
          <p:nvPr/>
        </p:nvSpPr>
        <p:spPr>
          <a:xfrm>
            <a:off x="2971800" y="5150290"/>
            <a:ext cx="7453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8BB4ABAD-BEB4-4060-A21E-E05403159000}"/>
              </a:ext>
            </a:extLst>
          </p:cNvPr>
          <p:cNvSpPr/>
          <p:nvPr/>
        </p:nvSpPr>
        <p:spPr>
          <a:xfrm>
            <a:off x="3745973" y="5150290"/>
            <a:ext cx="6821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AAF948CA-37BA-44F2-B7C4-3751F4AD7FFB}"/>
              </a:ext>
            </a:extLst>
          </p:cNvPr>
          <p:cNvSpPr/>
          <p:nvPr/>
        </p:nvSpPr>
        <p:spPr>
          <a:xfrm>
            <a:off x="6798733" y="1798659"/>
            <a:ext cx="1218301" cy="411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24D7B5F3-CBF8-444F-B57F-85D7FB8E9B2C}"/>
              </a:ext>
            </a:extLst>
          </p:cNvPr>
          <p:cNvSpPr/>
          <p:nvPr/>
        </p:nvSpPr>
        <p:spPr>
          <a:xfrm>
            <a:off x="9688673" y="1798659"/>
            <a:ext cx="1218301" cy="411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81343823-4377-4587-8A23-B904A6B0E3A5}"/>
              </a:ext>
            </a:extLst>
          </p:cNvPr>
          <p:cNvSpPr/>
          <p:nvPr/>
        </p:nvSpPr>
        <p:spPr>
          <a:xfrm>
            <a:off x="6798733" y="4104439"/>
            <a:ext cx="1218301" cy="4111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B443084D-D268-4F62-8448-15FEC7A9E99D}"/>
              </a:ext>
            </a:extLst>
          </p:cNvPr>
          <p:cNvSpPr/>
          <p:nvPr/>
        </p:nvSpPr>
        <p:spPr>
          <a:xfrm>
            <a:off x="9688672" y="4104439"/>
            <a:ext cx="1218301" cy="411141"/>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6375175"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89C8AC5F-1250-4F4E-A57A-36013ACD3F28}"/>
              </a:ext>
            </a:extLst>
          </p:cNvPr>
          <p:cNvCxnSpPr>
            <a:cxnSpLocks/>
          </p:cNvCxnSpPr>
          <p:nvPr/>
        </p:nvCxnSpPr>
        <p:spPr>
          <a:xfrm flipH="1">
            <a:off x="9265113"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60072765-CC10-433B-A476-A88FD3E0AE01}"/>
              </a:ext>
            </a:extLst>
          </p:cNvPr>
          <p:cNvCxnSpPr>
            <a:cxnSpLocks/>
          </p:cNvCxnSpPr>
          <p:nvPr/>
        </p:nvCxnSpPr>
        <p:spPr>
          <a:xfrm flipH="1">
            <a:off x="926511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B73232AF-1ECA-45F9-8BFD-2184D6A385B5}"/>
              </a:ext>
            </a:extLst>
          </p:cNvPr>
          <p:cNvCxnSpPr>
            <a:cxnSpLocks/>
          </p:cNvCxnSpPr>
          <p:nvPr/>
        </p:nvCxnSpPr>
        <p:spPr>
          <a:xfrm flipH="1">
            <a:off x="637517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5C701B65-30E1-4893-AA02-AC5BC8AC34AC}"/>
              </a:ext>
            </a:extLst>
          </p:cNvPr>
          <p:cNvCxnSpPr>
            <a:cxnSpLocks/>
          </p:cNvCxnSpPr>
          <p:nvPr/>
        </p:nvCxnSpPr>
        <p:spPr>
          <a:xfrm>
            <a:off x="10297822"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7396584"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0FD47373-1119-4881-BE4A-C75A12B8CB98}"/>
              </a:ext>
            </a:extLst>
          </p:cNvPr>
          <p:cNvCxnSpPr>
            <a:cxnSpLocks/>
          </p:cNvCxnSpPr>
          <p:nvPr/>
        </p:nvCxnSpPr>
        <p:spPr>
          <a:xfrm>
            <a:off x="7396584"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84E1537F-0F6E-48B8-88D5-A5C254C2C7A4}"/>
              </a:ext>
            </a:extLst>
          </p:cNvPr>
          <p:cNvCxnSpPr>
            <a:cxnSpLocks/>
          </p:cNvCxnSpPr>
          <p:nvPr/>
        </p:nvCxnSpPr>
        <p:spPr>
          <a:xfrm>
            <a:off x="10297821"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7407882"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8422A14C-FD3A-4D84-B6E9-D8CE8078982A}"/>
              </a:ext>
            </a:extLst>
          </p:cNvPr>
          <p:cNvCxnSpPr>
            <a:cxnSpLocks/>
          </p:cNvCxnSpPr>
          <p:nvPr/>
        </p:nvCxnSpPr>
        <p:spPr>
          <a:xfrm>
            <a:off x="10297821"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614816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7053523"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801703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6343641" y="2331551"/>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6989972" y="2331551"/>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7814493" y="2331551"/>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8A2B3DD6-5B12-4FB2-A46C-98ADB47F45A1}"/>
              </a:ext>
            </a:extLst>
          </p:cNvPr>
          <p:cNvSpPr/>
          <p:nvPr/>
        </p:nvSpPr>
        <p:spPr>
          <a:xfrm>
            <a:off x="9287967" y="2331551"/>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13AECAE8-67FE-4302-9E1A-023DFFE082A1}"/>
              </a:ext>
            </a:extLst>
          </p:cNvPr>
          <p:cNvSpPr/>
          <p:nvPr/>
        </p:nvSpPr>
        <p:spPr>
          <a:xfrm>
            <a:off x="10008627" y="2331551"/>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D1CF9506-D19B-4DA9-9D27-DDB66B83B762}"/>
              </a:ext>
            </a:extLst>
          </p:cNvPr>
          <p:cNvSpPr/>
          <p:nvPr/>
        </p:nvSpPr>
        <p:spPr>
          <a:xfrm>
            <a:off x="10758819" y="2331551"/>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2" name="矩形 81">
            <a:extLst>
              <a:ext uri="{FF2B5EF4-FFF2-40B4-BE49-F238E27FC236}">
                <a16:creationId xmlns:a16="http://schemas.microsoft.com/office/drawing/2014/main" id="{2FE85C9B-6B90-45E1-8963-52A94CDA3731}"/>
              </a:ext>
            </a:extLst>
          </p:cNvPr>
          <p:cNvSpPr/>
          <p:nvPr/>
        </p:nvSpPr>
        <p:spPr>
          <a:xfrm>
            <a:off x="9398717" y="4602647"/>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4" name="矩形 83">
            <a:extLst>
              <a:ext uri="{FF2B5EF4-FFF2-40B4-BE49-F238E27FC236}">
                <a16:creationId xmlns:a16="http://schemas.microsoft.com/office/drawing/2014/main" id="{15FC0536-B78C-4262-8207-031528876326}"/>
              </a:ext>
            </a:extLst>
          </p:cNvPr>
          <p:cNvSpPr/>
          <p:nvPr/>
        </p:nvSpPr>
        <p:spPr>
          <a:xfrm>
            <a:off x="10758819" y="4602647"/>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5" name="矩形 84">
            <a:extLst>
              <a:ext uri="{FF2B5EF4-FFF2-40B4-BE49-F238E27FC236}">
                <a16:creationId xmlns:a16="http://schemas.microsoft.com/office/drawing/2014/main" id="{16773B7D-2A5C-489B-957F-17342E4C67F4}"/>
              </a:ext>
            </a:extLst>
          </p:cNvPr>
          <p:cNvSpPr/>
          <p:nvPr/>
        </p:nvSpPr>
        <p:spPr>
          <a:xfrm>
            <a:off x="6402141" y="4602647"/>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A681F27B-14BF-4784-9382-99DCE7868A80}"/>
              </a:ext>
            </a:extLst>
          </p:cNvPr>
          <p:cNvSpPr/>
          <p:nvPr/>
        </p:nvSpPr>
        <p:spPr>
          <a:xfrm>
            <a:off x="7762243" y="4602647"/>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9564E46D-C364-4A1B-B47B-07E86DFF13B7}"/>
              </a:ext>
            </a:extLst>
          </p:cNvPr>
          <p:cNvSpPr/>
          <p:nvPr/>
        </p:nvSpPr>
        <p:spPr>
          <a:xfrm>
            <a:off x="893360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471F0753-5F86-4552-BF7B-F7598CCDCFD6}"/>
              </a:ext>
            </a:extLst>
          </p:cNvPr>
          <p:cNvSpPr/>
          <p:nvPr/>
        </p:nvSpPr>
        <p:spPr>
          <a:xfrm>
            <a:off x="9838966"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76B77DAD-0343-4018-BF27-9FAD13F1A455}"/>
              </a:ext>
            </a:extLst>
          </p:cNvPr>
          <p:cNvSpPr/>
          <p:nvPr/>
        </p:nvSpPr>
        <p:spPr>
          <a:xfrm>
            <a:off x="1080247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92">
            <a:extLst>
              <a:ext uri="{FF2B5EF4-FFF2-40B4-BE49-F238E27FC236}">
                <a16:creationId xmlns:a16="http://schemas.microsoft.com/office/drawing/2014/main" id="{836EB074-1966-45ED-AC50-C6B4188D9FB5}"/>
              </a:ext>
            </a:extLst>
          </p:cNvPr>
          <p:cNvSpPr/>
          <p:nvPr/>
        </p:nvSpPr>
        <p:spPr>
          <a:xfrm>
            <a:off x="10802477"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93">
            <a:extLst>
              <a:ext uri="{FF2B5EF4-FFF2-40B4-BE49-F238E27FC236}">
                <a16:creationId xmlns:a16="http://schemas.microsoft.com/office/drawing/2014/main" id="{F46DB6BF-080D-46CB-96C4-3E690873D402}"/>
              </a:ext>
            </a:extLst>
          </p:cNvPr>
          <p:cNvSpPr/>
          <p:nvPr/>
        </p:nvSpPr>
        <p:spPr>
          <a:xfrm>
            <a:off x="8933607"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94">
            <a:extLst>
              <a:ext uri="{FF2B5EF4-FFF2-40B4-BE49-F238E27FC236}">
                <a16:creationId xmlns:a16="http://schemas.microsoft.com/office/drawing/2014/main" id="{E3978190-A33B-497E-A40B-8183B3579477}"/>
              </a:ext>
            </a:extLst>
          </p:cNvPr>
          <p:cNvSpPr/>
          <p:nvPr/>
        </p:nvSpPr>
        <p:spPr>
          <a:xfrm>
            <a:off x="7964870"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95">
            <a:extLst>
              <a:ext uri="{FF2B5EF4-FFF2-40B4-BE49-F238E27FC236}">
                <a16:creationId xmlns:a16="http://schemas.microsoft.com/office/drawing/2014/main" id="{006B8F01-928A-4C1A-B955-70EF5850ADB5}"/>
              </a:ext>
            </a:extLst>
          </p:cNvPr>
          <p:cNvSpPr/>
          <p:nvPr/>
        </p:nvSpPr>
        <p:spPr>
          <a:xfrm>
            <a:off x="6096000"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4</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96">
            <a:extLst>
              <a:ext uri="{FF2B5EF4-FFF2-40B4-BE49-F238E27FC236}">
                <a16:creationId xmlns:a16="http://schemas.microsoft.com/office/drawing/2014/main" id="{2B8A9380-DE41-43EB-A4E2-EA593AF9FA0C}"/>
              </a:ext>
            </a:extLst>
          </p:cNvPr>
          <p:cNvSpPr/>
          <p:nvPr/>
        </p:nvSpPr>
        <p:spPr>
          <a:xfrm>
            <a:off x="6480992" y="3485472"/>
            <a:ext cx="2004075"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Outlook) = 0.246</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97">
            <a:extLst>
              <a:ext uri="{FF2B5EF4-FFF2-40B4-BE49-F238E27FC236}">
                <a16:creationId xmlns:a16="http://schemas.microsoft.com/office/drawing/2014/main" id="{3C730E31-56CB-4200-93BE-5506E1C46076}"/>
              </a:ext>
            </a:extLst>
          </p:cNvPr>
          <p:cNvSpPr/>
          <p:nvPr/>
        </p:nvSpPr>
        <p:spPr>
          <a:xfrm>
            <a:off x="9295783" y="3485472"/>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0.029</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98">
            <a:extLst>
              <a:ext uri="{FF2B5EF4-FFF2-40B4-BE49-F238E27FC236}">
                <a16:creationId xmlns:a16="http://schemas.microsoft.com/office/drawing/2014/main" id="{3AD077DB-ACE3-4EC9-ADC7-AE47EBAC98B1}"/>
              </a:ext>
            </a:extLst>
          </p:cNvPr>
          <p:cNvSpPr/>
          <p:nvPr/>
        </p:nvSpPr>
        <p:spPr>
          <a:xfrm>
            <a:off x="9431220" y="5771528"/>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0.048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矩形 99">
            <a:extLst>
              <a:ext uri="{FF2B5EF4-FFF2-40B4-BE49-F238E27FC236}">
                <a16:creationId xmlns:a16="http://schemas.microsoft.com/office/drawing/2014/main" id="{E9094EC7-F583-4F94-B046-A6855A5C3BBA}"/>
              </a:ext>
            </a:extLst>
          </p:cNvPr>
          <p:cNvSpPr/>
          <p:nvPr/>
        </p:nvSpPr>
        <p:spPr>
          <a:xfrm>
            <a:off x="6311907" y="5771528"/>
            <a:ext cx="2085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0.151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5875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5376332"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4952774"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5974183"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5985481"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472576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5631122"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659463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4921240"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5567571"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6392092"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A5C50547-4A0B-479F-BAC0-BCC5467A56B8}"/>
              </a:ext>
            </a:extLst>
          </p:cNvPr>
          <p:cNvGraphicFramePr>
            <a:graphicFrameLocks noGrp="1"/>
          </p:cNvGraphicFramePr>
          <p:nvPr/>
        </p:nvGraphicFramePr>
        <p:xfrm>
          <a:off x="332789" y="2618010"/>
          <a:ext cx="3443257" cy="1240155"/>
        </p:xfrm>
        <a:graphic>
          <a:graphicData uri="http://schemas.openxmlformats.org/drawingml/2006/table">
            <a:tbl>
              <a:tblPr/>
              <a:tblGrid>
                <a:gridCol w="334963">
                  <a:extLst>
                    <a:ext uri="{9D8B030D-6E8A-4147-A177-3AD203B41FA5}">
                      <a16:colId xmlns:a16="http://schemas.microsoft.com/office/drawing/2014/main" val="1870567216"/>
                    </a:ext>
                  </a:extLst>
                </a:gridCol>
                <a:gridCol w="685276">
                  <a:extLst>
                    <a:ext uri="{9D8B030D-6E8A-4147-A177-3AD203B41FA5}">
                      <a16:colId xmlns:a16="http://schemas.microsoft.com/office/drawing/2014/main" val="914444676"/>
                    </a:ext>
                  </a:extLst>
                </a:gridCol>
                <a:gridCol w="484696">
                  <a:extLst>
                    <a:ext uri="{9D8B030D-6E8A-4147-A177-3AD203B41FA5}">
                      <a16:colId xmlns:a16="http://schemas.microsoft.com/office/drawing/2014/main" val="3125600241"/>
                    </a:ext>
                  </a:extLst>
                </a:gridCol>
                <a:gridCol w="717550">
                  <a:extLst>
                    <a:ext uri="{9D8B030D-6E8A-4147-A177-3AD203B41FA5}">
                      <a16:colId xmlns:a16="http://schemas.microsoft.com/office/drawing/2014/main" val="3921602844"/>
                    </a:ext>
                  </a:extLst>
                </a:gridCol>
                <a:gridCol w="535496">
                  <a:extLst>
                    <a:ext uri="{9D8B030D-6E8A-4147-A177-3AD203B41FA5}">
                      <a16:colId xmlns:a16="http://schemas.microsoft.com/office/drawing/2014/main" val="39870176"/>
                    </a:ext>
                  </a:extLst>
                </a:gridCol>
                <a:gridCol w="685276">
                  <a:extLst>
                    <a:ext uri="{9D8B030D-6E8A-4147-A177-3AD203B41FA5}">
                      <a16:colId xmlns:a16="http://schemas.microsoft.com/office/drawing/2014/main" val="474920840"/>
                    </a:ext>
                  </a:extLst>
                </a:gridCol>
              </a:tblGrid>
              <a:tr h="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64391"/>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48862"/>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29319"/>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68507"/>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79810"/>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238512"/>
                  </a:ext>
                </a:extLst>
              </a:tr>
            </a:tbl>
          </a:graphicData>
        </a:graphic>
      </p:graphicFrame>
      <p:graphicFrame>
        <p:nvGraphicFramePr>
          <p:cNvPr id="4" name="表格 3">
            <a:extLst>
              <a:ext uri="{FF2B5EF4-FFF2-40B4-BE49-F238E27FC236}">
                <a16:creationId xmlns:a16="http://schemas.microsoft.com/office/drawing/2014/main" id="{80F88941-DE6B-479A-971C-542B0B5C78ED}"/>
              </a:ext>
            </a:extLst>
          </p:cNvPr>
          <p:cNvGraphicFramePr>
            <a:graphicFrameLocks noGrp="1"/>
          </p:cNvGraphicFramePr>
          <p:nvPr/>
        </p:nvGraphicFramePr>
        <p:xfrm>
          <a:off x="8234677" y="2543715"/>
          <a:ext cx="3443256" cy="1314450"/>
        </p:xfrm>
        <a:graphic>
          <a:graphicData uri="http://schemas.openxmlformats.org/drawingml/2006/table">
            <a:tbl>
              <a:tblPr/>
              <a:tblGrid>
                <a:gridCol w="342682">
                  <a:extLst>
                    <a:ext uri="{9D8B030D-6E8A-4147-A177-3AD203B41FA5}">
                      <a16:colId xmlns:a16="http://schemas.microsoft.com/office/drawing/2014/main" val="1594900738"/>
                    </a:ext>
                  </a:extLst>
                </a:gridCol>
                <a:gridCol w="639686">
                  <a:extLst>
                    <a:ext uri="{9D8B030D-6E8A-4147-A177-3AD203B41FA5}">
                      <a16:colId xmlns:a16="http://schemas.microsoft.com/office/drawing/2014/main" val="2311215571"/>
                    </a:ext>
                  </a:extLst>
                </a:gridCol>
                <a:gridCol w="482244">
                  <a:extLst>
                    <a:ext uri="{9D8B030D-6E8A-4147-A177-3AD203B41FA5}">
                      <a16:colId xmlns:a16="http://schemas.microsoft.com/office/drawing/2014/main" val="2613494916"/>
                    </a:ext>
                  </a:extLst>
                </a:gridCol>
                <a:gridCol w="734086">
                  <a:extLst>
                    <a:ext uri="{9D8B030D-6E8A-4147-A177-3AD203B41FA5}">
                      <a16:colId xmlns:a16="http://schemas.microsoft.com/office/drawing/2014/main" val="3234197509"/>
                    </a:ext>
                  </a:extLst>
                </a:gridCol>
                <a:gridCol w="547837">
                  <a:extLst>
                    <a:ext uri="{9D8B030D-6E8A-4147-A177-3AD203B41FA5}">
                      <a16:colId xmlns:a16="http://schemas.microsoft.com/office/drawing/2014/main" val="4136018044"/>
                    </a:ext>
                  </a:extLst>
                </a:gridCol>
                <a:gridCol w="696721">
                  <a:extLst>
                    <a:ext uri="{9D8B030D-6E8A-4147-A177-3AD203B41FA5}">
                      <a16:colId xmlns:a16="http://schemas.microsoft.com/office/drawing/2014/main" val="2302569604"/>
                    </a:ext>
                  </a:extLst>
                </a:gridCol>
              </a:tblGrid>
              <a:tr h="219075">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37285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827111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324545"/>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748924"/>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1984932"/>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3352211"/>
                  </a:ext>
                </a:extLst>
              </a:tr>
            </a:tbl>
          </a:graphicData>
        </a:graphic>
      </p:graphicFrame>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16737" y="2206639"/>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6F2AE5B2-49DA-49C7-9812-7A27A9FB4993}"/>
              </a:ext>
            </a:extLst>
          </p:cNvPr>
          <p:cNvSpPr/>
          <p:nvPr/>
        </p:nvSpPr>
        <p:spPr>
          <a:xfrm>
            <a:off x="4555067"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62F3659D-8594-43A4-971B-F6AB8E2CDE08}"/>
              </a:ext>
            </a:extLst>
          </p:cNvPr>
          <p:cNvCxnSpPr>
            <a:cxnSpLocks/>
            <a:stCxn id="5" idx="1"/>
          </p:cNvCxnSpPr>
          <p:nvPr/>
        </p:nvCxnSpPr>
        <p:spPr>
          <a:xfrm flipH="1">
            <a:off x="395393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圓角 60">
            <a:extLst>
              <a:ext uri="{FF2B5EF4-FFF2-40B4-BE49-F238E27FC236}">
                <a16:creationId xmlns:a16="http://schemas.microsoft.com/office/drawing/2014/main" id="{89E09BEF-BC48-453A-BB70-74D7204FB051}"/>
              </a:ext>
            </a:extLst>
          </p:cNvPr>
          <p:cNvSpPr/>
          <p:nvPr/>
        </p:nvSpPr>
        <p:spPr>
          <a:xfrm>
            <a:off x="6476720"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138BD898-31E8-44BF-8ECF-9930098049CC}"/>
              </a:ext>
            </a:extLst>
          </p:cNvPr>
          <p:cNvCxnSpPr>
            <a:cxnSpLocks/>
          </p:cNvCxnSpPr>
          <p:nvPr/>
        </p:nvCxnSpPr>
        <p:spPr>
          <a:xfrm>
            <a:off x="747818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235B82B-D91D-424E-8CA0-CE851193D4DF}"/>
              </a:ext>
            </a:extLst>
          </p:cNvPr>
          <p:cNvSpPr/>
          <p:nvPr/>
        </p:nvSpPr>
        <p:spPr>
          <a:xfrm>
            <a:off x="2751502" y="4238330"/>
            <a:ext cx="1218301" cy="4111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4" name="直線單箭頭接點 63">
            <a:extLst>
              <a:ext uri="{FF2B5EF4-FFF2-40B4-BE49-F238E27FC236}">
                <a16:creationId xmlns:a16="http://schemas.microsoft.com/office/drawing/2014/main" id="{01FDCE62-4901-4D09-AF7E-91DEF791786E}"/>
              </a:ext>
            </a:extLst>
          </p:cNvPr>
          <p:cNvCxnSpPr>
            <a:cxnSpLocks/>
          </p:cNvCxnSpPr>
          <p:nvPr/>
        </p:nvCxnSpPr>
        <p:spPr>
          <a:xfrm flipH="1">
            <a:off x="2327942"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a:extLst>
              <a:ext uri="{FF2B5EF4-FFF2-40B4-BE49-F238E27FC236}">
                <a16:creationId xmlns:a16="http://schemas.microsoft.com/office/drawing/2014/main" id="{082F2F67-CE1B-48B3-AE03-EDAB2D71C1C0}"/>
              </a:ext>
            </a:extLst>
          </p:cNvPr>
          <p:cNvCxnSpPr>
            <a:cxnSpLocks/>
          </p:cNvCxnSpPr>
          <p:nvPr/>
        </p:nvCxnSpPr>
        <p:spPr>
          <a:xfrm>
            <a:off x="3360651"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1F3E8B19-297C-4C1D-960F-1948BAAA941C}"/>
              </a:ext>
            </a:extLst>
          </p:cNvPr>
          <p:cNvCxnSpPr>
            <a:cxnSpLocks/>
          </p:cNvCxnSpPr>
          <p:nvPr/>
        </p:nvCxnSpPr>
        <p:spPr>
          <a:xfrm>
            <a:off x="3360650" y="4649471"/>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79039C3D-3FE2-4FD5-AA4D-EB998280202C}"/>
              </a:ext>
            </a:extLst>
          </p:cNvPr>
          <p:cNvSpPr/>
          <p:nvPr/>
        </p:nvSpPr>
        <p:spPr>
          <a:xfrm>
            <a:off x="2350796" y="4771222"/>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67">
            <a:extLst>
              <a:ext uri="{FF2B5EF4-FFF2-40B4-BE49-F238E27FC236}">
                <a16:creationId xmlns:a16="http://schemas.microsoft.com/office/drawing/2014/main" id="{A6751D36-4DE2-4BC2-932D-5B99F0733A89}"/>
              </a:ext>
            </a:extLst>
          </p:cNvPr>
          <p:cNvSpPr/>
          <p:nvPr/>
        </p:nvSpPr>
        <p:spPr>
          <a:xfrm>
            <a:off x="3071456" y="4771222"/>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68">
            <a:extLst>
              <a:ext uri="{FF2B5EF4-FFF2-40B4-BE49-F238E27FC236}">
                <a16:creationId xmlns:a16="http://schemas.microsoft.com/office/drawing/2014/main" id="{7B533508-78E2-4D47-A25F-C0CB8BBB9EF3}"/>
              </a:ext>
            </a:extLst>
          </p:cNvPr>
          <p:cNvSpPr/>
          <p:nvPr/>
        </p:nvSpPr>
        <p:spPr>
          <a:xfrm>
            <a:off x="3821648" y="4771222"/>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69">
            <a:extLst>
              <a:ext uri="{FF2B5EF4-FFF2-40B4-BE49-F238E27FC236}">
                <a16:creationId xmlns:a16="http://schemas.microsoft.com/office/drawing/2014/main" id="{B734549E-53D0-4CF6-877A-EBACA355D5BF}"/>
              </a:ext>
            </a:extLst>
          </p:cNvPr>
          <p:cNvSpPr/>
          <p:nvPr/>
        </p:nvSpPr>
        <p:spPr>
          <a:xfrm>
            <a:off x="199643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70">
            <a:extLst>
              <a:ext uri="{FF2B5EF4-FFF2-40B4-BE49-F238E27FC236}">
                <a16:creationId xmlns:a16="http://schemas.microsoft.com/office/drawing/2014/main" id="{583EF4F8-3478-4C78-B251-F4BF8F1AC404}"/>
              </a:ext>
            </a:extLst>
          </p:cNvPr>
          <p:cNvSpPr/>
          <p:nvPr/>
        </p:nvSpPr>
        <p:spPr>
          <a:xfrm>
            <a:off x="2901795"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71">
            <a:extLst>
              <a:ext uri="{FF2B5EF4-FFF2-40B4-BE49-F238E27FC236}">
                <a16:creationId xmlns:a16="http://schemas.microsoft.com/office/drawing/2014/main" id="{220C42F2-93A9-4A5E-8A8F-3C40A3C04E28}"/>
              </a:ext>
            </a:extLst>
          </p:cNvPr>
          <p:cNvSpPr/>
          <p:nvPr/>
        </p:nvSpPr>
        <p:spPr>
          <a:xfrm>
            <a:off x="386530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72">
            <a:extLst>
              <a:ext uri="{FF2B5EF4-FFF2-40B4-BE49-F238E27FC236}">
                <a16:creationId xmlns:a16="http://schemas.microsoft.com/office/drawing/2014/main" id="{8F72CE63-762D-4503-A42D-80078D87AA02}"/>
              </a:ext>
            </a:extLst>
          </p:cNvPr>
          <p:cNvSpPr/>
          <p:nvPr/>
        </p:nvSpPr>
        <p:spPr>
          <a:xfrm>
            <a:off x="2358612" y="5925143"/>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0.571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3" name="矩形 82">
            <a:extLst>
              <a:ext uri="{FF2B5EF4-FFF2-40B4-BE49-F238E27FC236}">
                <a16:creationId xmlns:a16="http://schemas.microsoft.com/office/drawing/2014/main" id="{5672B223-1308-44E5-8329-947F0456A664}"/>
              </a:ext>
            </a:extLst>
          </p:cNvPr>
          <p:cNvSpPr/>
          <p:nvPr/>
        </p:nvSpPr>
        <p:spPr>
          <a:xfrm>
            <a:off x="5545348" y="4238330"/>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90" name="直線單箭頭接點 89">
            <a:extLst>
              <a:ext uri="{FF2B5EF4-FFF2-40B4-BE49-F238E27FC236}">
                <a16:creationId xmlns:a16="http://schemas.microsoft.com/office/drawing/2014/main" id="{24CE09F8-2D64-4832-B236-3931BC07CBE2}"/>
              </a:ext>
            </a:extLst>
          </p:cNvPr>
          <p:cNvCxnSpPr>
            <a:cxnSpLocks/>
          </p:cNvCxnSpPr>
          <p:nvPr/>
        </p:nvCxnSpPr>
        <p:spPr>
          <a:xfrm flipH="1">
            <a:off x="5121788"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a:extLst>
              <a:ext uri="{FF2B5EF4-FFF2-40B4-BE49-F238E27FC236}">
                <a16:creationId xmlns:a16="http://schemas.microsoft.com/office/drawing/2014/main" id="{AC2E1BD8-43FC-4445-B8D1-104013FE1DCA}"/>
              </a:ext>
            </a:extLst>
          </p:cNvPr>
          <p:cNvCxnSpPr>
            <a:cxnSpLocks/>
          </p:cNvCxnSpPr>
          <p:nvPr/>
        </p:nvCxnSpPr>
        <p:spPr>
          <a:xfrm>
            <a:off x="6143199"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EBC72C16-376C-48D0-BBB3-B87C72D86FCF}"/>
              </a:ext>
            </a:extLst>
          </p:cNvPr>
          <p:cNvSpPr/>
          <p:nvPr/>
        </p:nvSpPr>
        <p:spPr>
          <a:xfrm>
            <a:off x="5148756" y="4736538"/>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2845FB04-5DD8-43B2-9A89-B329B52579BC}"/>
              </a:ext>
            </a:extLst>
          </p:cNvPr>
          <p:cNvSpPr/>
          <p:nvPr/>
        </p:nvSpPr>
        <p:spPr>
          <a:xfrm>
            <a:off x="6508858" y="4736538"/>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9DAB48E2-B592-44B5-A13D-5417092A84A0}"/>
              </a:ext>
            </a:extLst>
          </p:cNvPr>
          <p:cNvSpPr/>
          <p:nvPr/>
        </p:nvSpPr>
        <p:spPr>
          <a:xfrm>
            <a:off x="6711485"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102">
            <a:extLst>
              <a:ext uri="{FF2B5EF4-FFF2-40B4-BE49-F238E27FC236}">
                <a16:creationId xmlns:a16="http://schemas.microsoft.com/office/drawing/2014/main" id="{CE65ABBF-052D-41F7-8A86-2172C2BBDDF0}"/>
              </a:ext>
            </a:extLst>
          </p:cNvPr>
          <p:cNvSpPr/>
          <p:nvPr/>
        </p:nvSpPr>
        <p:spPr>
          <a:xfrm>
            <a:off x="4842615"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103">
            <a:extLst>
              <a:ext uri="{FF2B5EF4-FFF2-40B4-BE49-F238E27FC236}">
                <a16:creationId xmlns:a16="http://schemas.microsoft.com/office/drawing/2014/main" id="{8DA136F7-2065-4CAA-94AC-96C9207B4926}"/>
              </a:ext>
            </a:extLst>
          </p:cNvPr>
          <p:cNvSpPr/>
          <p:nvPr/>
        </p:nvSpPr>
        <p:spPr>
          <a:xfrm>
            <a:off x="5090081" y="5905419"/>
            <a:ext cx="2085827"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0.971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5" name="矩形 104">
            <a:extLst>
              <a:ext uri="{FF2B5EF4-FFF2-40B4-BE49-F238E27FC236}">
                <a16:creationId xmlns:a16="http://schemas.microsoft.com/office/drawing/2014/main" id="{FE9CD59C-45A0-4148-A6B3-61F186B82FF2}"/>
              </a:ext>
            </a:extLst>
          </p:cNvPr>
          <p:cNvSpPr/>
          <p:nvPr/>
        </p:nvSpPr>
        <p:spPr>
          <a:xfrm>
            <a:off x="8443859" y="4238330"/>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6" name="直線單箭頭接點 105">
            <a:extLst>
              <a:ext uri="{FF2B5EF4-FFF2-40B4-BE49-F238E27FC236}">
                <a16:creationId xmlns:a16="http://schemas.microsoft.com/office/drawing/2014/main" id="{DE522B12-F02D-4326-BF98-B0ABA44DF23B}"/>
              </a:ext>
            </a:extLst>
          </p:cNvPr>
          <p:cNvCxnSpPr>
            <a:cxnSpLocks/>
          </p:cNvCxnSpPr>
          <p:nvPr/>
        </p:nvCxnSpPr>
        <p:spPr>
          <a:xfrm flipH="1">
            <a:off x="8020300"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單箭頭接點 106">
            <a:extLst>
              <a:ext uri="{FF2B5EF4-FFF2-40B4-BE49-F238E27FC236}">
                <a16:creationId xmlns:a16="http://schemas.microsoft.com/office/drawing/2014/main" id="{897C5B86-9B0E-4D83-A340-50B29D00D1D1}"/>
              </a:ext>
            </a:extLst>
          </p:cNvPr>
          <p:cNvCxnSpPr>
            <a:cxnSpLocks/>
          </p:cNvCxnSpPr>
          <p:nvPr/>
        </p:nvCxnSpPr>
        <p:spPr>
          <a:xfrm>
            <a:off x="9053008"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C5D044AE-3408-43B0-B5DE-A1F136D04C9F}"/>
              </a:ext>
            </a:extLst>
          </p:cNvPr>
          <p:cNvSpPr/>
          <p:nvPr/>
        </p:nvSpPr>
        <p:spPr>
          <a:xfrm>
            <a:off x="8153904" y="4736538"/>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108">
            <a:extLst>
              <a:ext uri="{FF2B5EF4-FFF2-40B4-BE49-F238E27FC236}">
                <a16:creationId xmlns:a16="http://schemas.microsoft.com/office/drawing/2014/main" id="{6633C78A-446C-4E55-A375-75C3F92F370F}"/>
              </a:ext>
            </a:extLst>
          </p:cNvPr>
          <p:cNvSpPr/>
          <p:nvPr/>
        </p:nvSpPr>
        <p:spPr>
          <a:xfrm>
            <a:off x="9514006" y="4736538"/>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10" name="矩形 109">
            <a:extLst>
              <a:ext uri="{FF2B5EF4-FFF2-40B4-BE49-F238E27FC236}">
                <a16:creationId xmlns:a16="http://schemas.microsoft.com/office/drawing/2014/main" id="{1C097E38-DA50-4959-95C4-E9432B95F92A}"/>
              </a:ext>
            </a:extLst>
          </p:cNvPr>
          <p:cNvSpPr/>
          <p:nvPr/>
        </p:nvSpPr>
        <p:spPr>
          <a:xfrm>
            <a:off x="9557664"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矩形 110">
            <a:extLst>
              <a:ext uri="{FF2B5EF4-FFF2-40B4-BE49-F238E27FC236}">
                <a16:creationId xmlns:a16="http://schemas.microsoft.com/office/drawing/2014/main" id="{447D536D-01E4-442F-90A0-8E9D5A0E3B94}"/>
              </a:ext>
            </a:extLst>
          </p:cNvPr>
          <p:cNvSpPr/>
          <p:nvPr/>
        </p:nvSpPr>
        <p:spPr>
          <a:xfrm>
            <a:off x="7688794"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2" name="矩形 111">
            <a:extLst>
              <a:ext uri="{FF2B5EF4-FFF2-40B4-BE49-F238E27FC236}">
                <a16:creationId xmlns:a16="http://schemas.microsoft.com/office/drawing/2014/main" id="{59279E7D-DE86-483A-80FE-08DF11D6AB0F}"/>
              </a:ext>
            </a:extLst>
          </p:cNvPr>
          <p:cNvSpPr/>
          <p:nvPr/>
        </p:nvSpPr>
        <p:spPr>
          <a:xfrm>
            <a:off x="8186407" y="5905419"/>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0.020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3" name="矩形: 圓角 112">
            <a:extLst>
              <a:ext uri="{FF2B5EF4-FFF2-40B4-BE49-F238E27FC236}">
                <a16:creationId xmlns:a16="http://schemas.microsoft.com/office/drawing/2014/main" id="{26E19DE9-F7FF-4A45-B7BF-5AB36560BCA4}"/>
              </a:ext>
            </a:extLst>
          </p:cNvPr>
          <p:cNvSpPr/>
          <p:nvPr/>
        </p:nvSpPr>
        <p:spPr>
          <a:xfrm>
            <a:off x="1931178" y="4163112"/>
            <a:ext cx="8474355" cy="2136081"/>
          </a:xfrm>
          <a:prstGeom prst="roundRect">
            <a:avLst>
              <a:gd name="adj" fmla="val 6758"/>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F7DF6240-6E46-4287-8CBE-1166E4305239}"/>
              </a:ext>
            </a:extLst>
          </p:cNvPr>
          <p:cNvCxnSpPr>
            <a:cxnSpLocks/>
          </p:cNvCxnSpPr>
          <p:nvPr/>
        </p:nvCxnSpPr>
        <p:spPr>
          <a:xfrm flipH="1">
            <a:off x="2106283" y="3081627"/>
            <a:ext cx="2594573" cy="10764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B7C85DB8-D974-47F6-901D-A4E74433BD43}"/>
              </a:ext>
            </a:extLst>
          </p:cNvPr>
          <p:cNvCxnSpPr>
            <a:cxnSpLocks/>
          </p:cNvCxnSpPr>
          <p:nvPr/>
        </p:nvCxnSpPr>
        <p:spPr>
          <a:xfrm>
            <a:off x="5450577" y="3081627"/>
            <a:ext cx="4815807" cy="10880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299BB9B-4148-472E-8BBB-26BD03F5D94C}"/>
              </a:ext>
            </a:extLst>
          </p:cNvPr>
          <p:cNvSpPr/>
          <p:nvPr/>
        </p:nvSpPr>
        <p:spPr>
          <a:xfrm>
            <a:off x="231954"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Outlook=Sunny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115" name="矩形 114">
            <a:extLst>
              <a:ext uri="{FF2B5EF4-FFF2-40B4-BE49-F238E27FC236}">
                <a16:creationId xmlns:a16="http://schemas.microsoft.com/office/drawing/2014/main" id="{AE93DD20-1A2C-4ED1-B31B-BC4D01D53DD0}"/>
              </a:ext>
            </a:extLst>
          </p:cNvPr>
          <p:cNvSpPr/>
          <p:nvPr/>
        </p:nvSpPr>
        <p:spPr>
          <a:xfrm>
            <a:off x="8079317"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Outlook=Rain</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41" name="文字方塊 40">
            <a:extLst>
              <a:ext uri="{FF2B5EF4-FFF2-40B4-BE49-F238E27FC236}">
                <a16:creationId xmlns:a16="http://schemas.microsoft.com/office/drawing/2014/main" id="{B6A448BC-BE91-4488-B5B3-4217F7A9094D}"/>
              </a:ext>
            </a:extLst>
          </p:cNvPr>
          <p:cNvSpPr txBox="1"/>
          <p:nvPr/>
        </p:nvSpPr>
        <p:spPr>
          <a:xfrm>
            <a:off x="2815988"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6" name="文字方塊 115">
            <a:extLst>
              <a:ext uri="{FF2B5EF4-FFF2-40B4-BE49-F238E27FC236}">
                <a16:creationId xmlns:a16="http://schemas.microsoft.com/office/drawing/2014/main" id="{BD58F030-A0A9-41FD-B761-2773CE815EC8}"/>
              </a:ext>
            </a:extLst>
          </p:cNvPr>
          <p:cNvSpPr txBox="1"/>
          <p:nvPr/>
        </p:nvSpPr>
        <p:spPr>
          <a:xfrm>
            <a:off x="5567571"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7" name="文字方塊 116">
            <a:extLst>
              <a:ext uri="{FF2B5EF4-FFF2-40B4-BE49-F238E27FC236}">
                <a16:creationId xmlns:a16="http://schemas.microsoft.com/office/drawing/2014/main" id="{FB6B7CFE-AD61-45A6-8160-1E4C9FF9C83D}"/>
              </a:ext>
            </a:extLst>
          </p:cNvPr>
          <p:cNvSpPr txBox="1"/>
          <p:nvPr/>
        </p:nvSpPr>
        <p:spPr>
          <a:xfrm>
            <a:off x="8454242"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0021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2601283"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a:endCxn id="56" idx="0"/>
          </p:cNvCxnSpPr>
          <p:nvPr/>
        </p:nvCxnSpPr>
        <p:spPr>
          <a:xfrm flipH="1">
            <a:off x="1785579" y="1823917"/>
            <a:ext cx="1424855"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a:stCxn id="25" idx="2"/>
            <a:endCxn id="81" idx="0"/>
          </p:cNvCxnSpPr>
          <p:nvPr/>
        </p:nvCxnSpPr>
        <p:spPr>
          <a:xfrm>
            <a:off x="3210434" y="1823917"/>
            <a:ext cx="1304000"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3210432"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矩形 73">
            <a:extLst>
              <a:ext uri="{FF2B5EF4-FFF2-40B4-BE49-F238E27FC236}">
                <a16:creationId xmlns:a16="http://schemas.microsoft.com/office/drawing/2014/main" id="{86BC61BC-AACF-4441-865A-5C654C68732F}"/>
              </a:ext>
            </a:extLst>
          </p:cNvPr>
          <p:cNvSpPr/>
          <p:nvPr/>
        </p:nvSpPr>
        <p:spPr>
          <a:xfrm>
            <a:off x="2997803" y="2592951"/>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76" name="矩形 75">
            <a:extLst>
              <a:ext uri="{FF2B5EF4-FFF2-40B4-BE49-F238E27FC236}">
                <a16:creationId xmlns:a16="http://schemas.microsoft.com/office/drawing/2014/main" id="{EAB84A2F-9970-44CD-B6E6-57327A3414C3}"/>
              </a:ext>
            </a:extLst>
          </p:cNvPr>
          <p:cNvSpPr/>
          <p:nvPr/>
        </p:nvSpPr>
        <p:spPr>
          <a:xfrm>
            <a:off x="2146191"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2792522"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3617043"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68564" y="2831942"/>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a:extLst>
              <a:ext uri="{FF2B5EF4-FFF2-40B4-BE49-F238E27FC236}">
                <a16:creationId xmlns:a16="http://schemas.microsoft.com/office/drawing/2014/main" id="{7065118D-1B66-4BA6-B036-D8BB2AE2AD02}"/>
              </a:ext>
            </a:extLst>
          </p:cNvPr>
          <p:cNvSpPr/>
          <p:nvPr/>
        </p:nvSpPr>
        <p:spPr>
          <a:xfrm>
            <a:off x="1176428" y="3448123"/>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7" name="直線單箭頭接點 56">
            <a:extLst>
              <a:ext uri="{FF2B5EF4-FFF2-40B4-BE49-F238E27FC236}">
                <a16:creationId xmlns:a16="http://schemas.microsoft.com/office/drawing/2014/main" id="{ACE13F91-9FAC-4C83-919B-2528FEA8B725}"/>
              </a:ext>
            </a:extLst>
          </p:cNvPr>
          <p:cNvCxnSpPr>
            <a:cxnSpLocks/>
          </p:cNvCxnSpPr>
          <p:nvPr/>
        </p:nvCxnSpPr>
        <p:spPr>
          <a:xfrm flipH="1">
            <a:off x="752868"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59178ED8-51DE-4857-90D4-5ED703739080}"/>
              </a:ext>
            </a:extLst>
          </p:cNvPr>
          <p:cNvCxnSpPr>
            <a:cxnSpLocks/>
          </p:cNvCxnSpPr>
          <p:nvPr/>
        </p:nvCxnSpPr>
        <p:spPr>
          <a:xfrm>
            <a:off x="1774279"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60DE3F7C-8010-4DF2-8865-7E6DDAB0F781}"/>
              </a:ext>
            </a:extLst>
          </p:cNvPr>
          <p:cNvSpPr/>
          <p:nvPr/>
        </p:nvSpPr>
        <p:spPr>
          <a:xfrm>
            <a:off x="779836" y="3946331"/>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0" name="矩形 59">
            <a:extLst>
              <a:ext uri="{FF2B5EF4-FFF2-40B4-BE49-F238E27FC236}">
                <a16:creationId xmlns:a16="http://schemas.microsoft.com/office/drawing/2014/main" id="{54CB355B-9225-45D3-8D37-C000B11D2896}"/>
              </a:ext>
            </a:extLst>
          </p:cNvPr>
          <p:cNvSpPr/>
          <p:nvPr/>
        </p:nvSpPr>
        <p:spPr>
          <a:xfrm>
            <a:off x="2139938" y="3946331"/>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A2E16690-6E54-4F8E-9E72-D74EEC807227}"/>
              </a:ext>
            </a:extLst>
          </p:cNvPr>
          <p:cNvSpPr/>
          <p:nvPr/>
        </p:nvSpPr>
        <p:spPr>
          <a:xfrm>
            <a:off x="2582107"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80" name="矩形 79">
            <a:extLst>
              <a:ext uri="{FF2B5EF4-FFF2-40B4-BE49-F238E27FC236}">
                <a16:creationId xmlns:a16="http://schemas.microsoft.com/office/drawing/2014/main" id="{B908EF93-FC39-46E0-9B75-2E50F58CED27}"/>
              </a:ext>
            </a:extLst>
          </p:cNvPr>
          <p:cNvSpPr/>
          <p:nvPr/>
        </p:nvSpPr>
        <p:spPr>
          <a:xfrm>
            <a:off x="473695"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CD378CCC-AE15-4479-8670-78FD4E193101}"/>
              </a:ext>
            </a:extLst>
          </p:cNvPr>
          <p:cNvSpPr/>
          <p:nvPr/>
        </p:nvSpPr>
        <p:spPr>
          <a:xfrm>
            <a:off x="3905283" y="3448123"/>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直線單箭頭接點 81">
            <a:extLst>
              <a:ext uri="{FF2B5EF4-FFF2-40B4-BE49-F238E27FC236}">
                <a16:creationId xmlns:a16="http://schemas.microsoft.com/office/drawing/2014/main" id="{EE822DE7-1CA2-424C-82DA-0D7397EC1C66}"/>
              </a:ext>
            </a:extLst>
          </p:cNvPr>
          <p:cNvCxnSpPr>
            <a:cxnSpLocks/>
          </p:cNvCxnSpPr>
          <p:nvPr/>
        </p:nvCxnSpPr>
        <p:spPr>
          <a:xfrm flipH="1">
            <a:off x="3481723"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9EEF2D34-BC9E-4E78-8CD7-0C520C690A63}"/>
              </a:ext>
            </a:extLst>
          </p:cNvPr>
          <p:cNvCxnSpPr>
            <a:cxnSpLocks/>
          </p:cNvCxnSpPr>
          <p:nvPr/>
        </p:nvCxnSpPr>
        <p:spPr>
          <a:xfrm>
            <a:off x="4503134"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9C405132-7E51-41D7-BF2D-5A8529CD043E}"/>
              </a:ext>
            </a:extLst>
          </p:cNvPr>
          <p:cNvSpPr/>
          <p:nvPr/>
        </p:nvSpPr>
        <p:spPr>
          <a:xfrm>
            <a:off x="3508691" y="3946331"/>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D08D55AA-FB10-4F2E-A101-184A6493036F}"/>
              </a:ext>
            </a:extLst>
          </p:cNvPr>
          <p:cNvSpPr/>
          <p:nvPr/>
        </p:nvSpPr>
        <p:spPr>
          <a:xfrm>
            <a:off x="4868793" y="3946331"/>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398DE5E0-26AB-48DF-867D-3F5580F53242}"/>
              </a:ext>
            </a:extLst>
          </p:cNvPr>
          <p:cNvSpPr/>
          <p:nvPr/>
        </p:nvSpPr>
        <p:spPr>
          <a:xfrm>
            <a:off x="5344882"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F617DC26-125C-4C10-9AB5-BA244AAE1110}"/>
              </a:ext>
            </a:extLst>
          </p:cNvPr>
          <p:cNvSpPr/>
          <p:nvPr/>
        </p:nvSpPr>
        <p:spPr>
          <a:xfrm>
            <a:off x="3202550"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4" name="Picture 2" descr="免費矢量| 葉子">
            <a:extLst>
              <a:ext uri="{FF2B5EF4-FFF2-40B4-BE49-F238E27FC236}">
                <a16:creationId xmlns:a16="http://schemas.microsoft.com/office/drawing/2014/main" id="{CC375F2B-3ED7-486E-9D66-131CB66BDC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9206"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免費矢量| 葉子">
            <a:extLst>
              <a:ext uri="{FF2B5EF4-FFF2-40B4-BE49-F238E27FC236}">
                <a16:creationId xmlns:a16="http://schemas.microsoft.com/office/drawing/2014/main" id="{D5C85219-BEA9-4420-9C1E-35FC6CB36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4800"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免費矢量| 葉子">
            <a:extLst>
              <a:ext uri="{FF2B5EF4-FFF2-40B4-BE49-F238E27FC236}">
                <a16:creationId xmlns:a16="http://schemas.microsoft.com/office/drawing/2014/main" id="{7FF2E45A-BAC3-44A4-AA01-639F32CE47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1267"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免費矢量| 葉子">
            <a:extLst>
              <a:ext uri="{FF2B5EF4-FFF2-40B4-BE49-F238E27FC236}">
                <a16:creationId xmlns:a16="http://schemas.microsoft.com/office/drawing/2014/main" id="{055F0235-A066-4FCA-9281-1B25118B85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57698" y="4881653"/>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81179808-A4A9-4640-A228-3452EBDCFECC}"/>
              </a:ext>
            </a:extLst>
          </p:cNvPr>
          <p:cNvSpPr/>
          <p:nvPr/>
        </p:nvSpPr>
        <p:spPr>
          <a:xfrm>
            <a:off x="6366293" y="4853937"/>
            <a:ext cx="502637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High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Normal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Overcast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Strong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Weak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endParaRPr kumimoji="0" lang="zh-TW" altLang="en-US"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2BFD8152-3644-4612-BEEC-C1C98CE04A3C}"/>
              </a:ext>
            </a:extLst>
          </p:cNvPr>
          <p:cNvSpPr/>
          <p:nvPr/>
        </p:nvSpPr>
        <p:spPr>
          <a:xfrm>
            <a:off x="6366293" y="4493391"/>
            <a:ext cx="39663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分類規則</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207DB8E2-B4C0-46F0-8FEE-94CC14CD1D48}"/>
              </a:ext>
            </a:extLst>
          </p:cNvPr>
          <p:cNvSpPr/>
          <p:nvPr/>
        </p:nvSpPr>
        <p:spPr>
          <a:xfrm>
            <a:off x="6106177" y="1362769"/>
            <a:ext cx="6084489" cy="193899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演算法所使用的資訊獲利會</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傾向選擇擁有許多不同數值的屬性 </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例如：“產品編號”欄位中，每一個產品的產品編號皆不同。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若依產品編號進行分割，會產生出許多分支，且每一個分支都是很 單一的結果，其資訊獲利會最大。但這個屬性對於建立決策樹是沒 有意義的。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演算法利用屬性的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獲利比率</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(Gain Ratio)</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克服問題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資訊獲利正規化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。而求算某屬性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的獲利比率時，除資訊獲 利外，尚需計算該屬性的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分割資訊值</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(Split Information)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獲利比率</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GainRatio</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 Gain(S, A)/</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SplitInfoA</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擁有最大獲利比例的屬性被設為分割屬性</a:t>
            </a:r>
          </a:p>
        </p:txBody>
      </p:sp>
      <p:pic>
        <p:nvPicPr>
          <p:cNvPr id="26" name="圖片 25">
            <a:extLst>
              <a:ext uri="{FF2B5EF4-FFF2-40B4-BE49-F238E27FC236}">
                <a16:creationId xmlns:a16="http://schemas.microsoft.com/office/drawing/2014/main" id="{042A6C60-71EB-4B4F-BFD4-25DEF744D6D3}"/>
              </a:ext>
            </a:extLst>
          </p:cNvPr>
          <p:cNvPicPr>
            <a:picLocks noChangeAspect="1"/>
          </p:cNvPicPr>
          <p:nvPr/>
        </p:nvPicPr>
        <p:blipFill>
          <a:blip r:embed="rId5"/>
          <a:stretch>
            <a:fillRect/>
          </a:stretch>
        </p:blipFill>
        <p:spPr>
          <a:xfrm>
            <a:off x="7382042" y="3486514"/>
            <a:ext cx="3149004" cy="634386"/>
          </a:xfrm>
          <a:prstGeom prst="rect">
            <a:avLst/>
          </a:prstGeom>
        </p:spPr>
      </p:pic>
    </p:spTree>
    <p:extLst>
      <p:ext uri="{BB962C8B-B14F-4D97-AF65-F5344CB8AC3E}">
        <p14:creationId xmlns:p14="http://schemas.microsoft.com/office/powerpoint/2010/main" val="26516102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80461"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649162DC-E9D5-4BB0-A3F9-07164AF9A0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0" y="1547032"/>
            <a:ext cx="7106300" cy="2455333"/>
          </a:xfrm>
          <a:prstGeom prst="rect">
            <a:avLst/>
          </a:prstGeom>
        </p:spPr>
      </p:pic>
      <p:sp>
        <p:nvSpPr>
          <p:cNvPr id="6" name="笑臉 5">
            <a:extLst>
              <a:ext uri="{FF2B5EF4-FFF2-40B4-BE49-F238E27FC236}">
                <a16:creationId xmlns:a16="http://schemas.microsoft.com/office/drawing/2014/main" id="{0B34AC5D-720D-466C-9BDD-98E9A1C2B233}"/>
              </a:ext>
            </a:extLst>
          </p:cNvPr>
          <p:cNvSpPr/>
          <p:nvPr/>
        </p:nvSpPr>
        <p:spPr>
          <a:xfrm>
            <a:off x="564013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笑臉 10">
            <a:extLst>
              <a:ext uri="{FF2B5EF4-FFF2-40B4-BE49-F238E27FC236}">
                <a16:creationId xmlns:a16="http://schemas.microsoft.com/office/drawing/2014/main" id="{2BF5B984-624B-405D-818C-AE8265E6EBDF}"/>
              </a:ext>
            </a:extLst>
          </p:cNvPr>
          <p:cNvSpPr/>
          <p:nvPr/>
        </p:nvSpPr>
        <p:spPr>
          <a:xfrm>
            <a:off x="716457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笑臉 11">
            <a:extLst>
              <a:ext uri="{FF2B5EF4-FFF2-40B4-BE49-F238E27FC236}">
                <a16:creationId xmlns:a16="http://schemas.microsoft.com/office/drawing/2014/main" id="{3EBD81FF-9931-4960-B355-0F40C9817721}"/>
              </a:ext>
            </a:extLst>
          </p:cNvPr>
          <p:cNvSpPr/>
          <p:nvPr/>
        </p:nvSpPr>
        <p:spPr>
          <a:xfrm>
            <a:off x="7164577" y="2414371"/>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8D97668C-DA97-4551-BD86-0316E9B4C0C6}"/>
              </a:ext>
            </a:extLst>
          </p:cNvPr>
          <p:cNvSpPr/>
          <p:nvPr/>
        </p:nvSpPr>
        <p:spPr>
          <a:xfrm>
            <a:off x="6214534" y="6094719"/>
            <a:ext cx="6155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https://sid-sharma1990.medium.com/decision-tree-and-its-types-76db66644622</a:t>
            </a:r>
          </a:p>
        </p:txBody>
      </p:sp>
      <p:sp>
        <p:nvSpPr>
          <p:cNvPr id="10" name="矩形 9">
            <a:extLst>
              <a:ext uri="{FF2B5EF4-FFF2-40B4-BE49-F238E27FC236}">
                <a16:creationId xmlns:a16="http://schemas.microsoft.com/office/drawing/2014/main" id="{ED02A1E8-23CE-4839-8110-359E87AB76EE}"/>
              </a:ext>
            </a:extLst>
          </p:cNvPr>
          <p:cNvSpPr/>
          <p:nvPr/>
        </p:nvSpPr>
        <p:spPr>
          <a:xfrm>
            <a:off x="271398" y="4070161"/>
            <a:ext cx="7164127"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決策樹演算法的進階版本，它在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的基礎上加入了以下兩個主要功能：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處理連續屬性。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改善對於具有多個不同值但不具代表性的屬性的處理方式。</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的商業化版本，專為處理大量數據集的分類問題而設計。</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這個版本在執行效率和記憶體使用上有做改進：</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採用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Boosting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技術來提升模型的準確性。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消耗較少的</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系統資源和記憶體</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，從而提高計算速度。</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演算法的最大相異之處是其在 每一個節點上都是採用二分法，</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也就是一次只能夠有兩個子節點，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則在每一個節點上可以產生不同數量的分枝。</a:t>
            </a:r>
          </a:p>
        </p:txBody>
      </p:sp>
      <p:pic>
        <p:nvPicPr>
          <p:cNvPr id="14" name="圖片 13">
            <a:extLst>
              <a:ext uri="{FF2B5EF4-FFF2-40B4-BE49-F238E27FC236}">
                <a16:creationId xmlns:a16="http://schemas.microsoft.com/office/drawing/2014/main" id="{45481ED9-A357-4024-98CE-D9F9A8A34979}"/>
              </a:ext>
            </a:extLst>
          </p:cNvPr>
          <p:cNvPicPr>
            <a:picLocks noChangeAspect="1"/>
          </p:cNvPicPr>
          <p:nvPr/>
        </p:nvPicPr>
        <p:blipFill>
          <a:blip r:embed="rId5"/>
          <a:stretch>
            <a:fillRect/>
          </a:stretch>
        </p:blipFill>
        <p:spPr>
          <a:xfrm>
            <a:off x="8025995" y="1798659"/>
            <a:ext cx="3751447" cy="2309737"/>
          </a:xfrm>
          <a:prstGeom prst="rect">
            <a:avLst/>
          </a:prstGeom>
        </p:spPr>
      </p:pic>
      <p:sp>
        <p:nvSpPr>
          <p:cNvPr id="16" name="文字方塊 15">
            <a:extLst>
              <a:ext uri="{FF2B5EF4-FFF2-40B4-BE49-F238E27FC236}">
                <a16:creationId xmlns:a16="http://schemas.microsoft.com/office/drawing/2014/main" id="{D9175743-A38E-4B6F-91F6-618E273DB884}"/>
              </a:ext>
            </a:extLst>
          </p:cNvPr>
          <p:cNvSpPr txBox="1"/>
          <p:nvPr/>
        </p:nvSpPr>
        <p:spPr>
          <a:xfrm>
            <a:off x="10468540" y="4189404"/>
            <a:ext cx="649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CART</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36A0652-34F8-4AC0-8C0A-99F99799813D}"/>
              </a:ext>
            </a:extLst>
          </p:cNvPr>
          <p:cNvSpPr txBox="1"/>
          <p:nvPr/>
        </p:nvSpPr>
        <p:spPr>
          <a:xfrm>
            <a:off x="8229720" y="4189404"/>
            <a:ext cx="14446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ID3, C4.5, C5.0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582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798659"/>
            <a:ext cx="578078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避免過度適配資料 </a:t>
            </a:r>
            <a:endParaRPr kumimoji="0" lang="en-US" altLang="zh-TW"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合併連續值屬性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屬性選擇指標的其它度量標準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處理缺少屬性值的訓練範例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處理不同代價的屬性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決策樹的可量度性</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常見問題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10" name="圖片 9">
            <a:extLst>
              <a:ext uri="{FF2B5EF4-FFF2-40B4-BE49-F238E27FC236}">
                <a16:creationId xmlns:a16="http://schemas.microsoft.com/office/drawing/2014/main" id="{9E7D94C5-F24C-4DED-8E6B-AF2AA476FDEB}"/>
              </a:ext>
            </a:extLst>
          </p:cNvPr>
          <p:cNvPicPr>
            <a:picLocks noChangeAspect="1"/>
          </p:cNvPicPr>
          <p:nvPr/>
        </p:nvPicPr>
        <p:blipFill>
          <a:blip r:embed="rId2"/>
          <a:stretch>
            <a:fillRect/>
          </a:stretch>
        </p:blipFill>
        <p:spPr>
          <a:xfrm>
            <a:off x="519907" y="3862217"/>
            <a:ext cx="642694" cy="642694"/>
          </a:xfrm>
          <a:prstGeom prst="rect">
            <a:avLst/>
          </a:prstGeom>
        </p:spPr>
      </p:pic>
      <p:sp>
        <p:nvSpPr>
          <p:cNvPr id="11" name="矩形 10">
            <a:extLst>
              <a:ext uri="{FF2B5EF4-FFF2-40B4-BE49-F238E27FC236}">
                <a16:creationId xmlns:a16="http://schemas.microsoft.com/office/drawing/2014/main" id="{EC0C869D-F5C9-43B8-AD96-71AB6BAC5CEC}"/>
              </a:ext>
            </a:extLst>
          </p:cNvPr>
          <p:cNvSpPr/>
          <p:nvPr/>
        </p:nvSpPr>
        <p:spPr>
          <a:xfrm>
            <a:off x="449004" y="3429000"/>
            <a:ext cx="5544616" cy="1616747"/>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ECAF055-0908-4385-BB98-C777E1BD2B13}"/>
              </a:ext>
            </a:extLst>
          </p:cNvPr>
          <p:cNvSpPr txBox="1"/>
          <p:nvPr/>
        </p:nvSpPr>
        <p:spPr>
          <a:xfrm>
            <a:off x="1162602" y="3429000"/>
            <a:ext cx="468700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有些決策樹演算法對空缺值的容忍度較高，但一般會建議能補值就補值，效果肯定會提升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過度配適是指模型對於範例的過度訓練，導致模型記住的不是訓練資料的一般特性，反而是訓練資料的局部特性。對測試樣本的分類將會變得很不精確</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4089400"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常見問題</a:t>
            </a:r>
          </a:p>
        </p:txBody>
      </p:sp>
      <p:pic>
        <p:nvPicPr>
          <p:cNvPr id="5122" name="Picture 2" descr="Overfitting, regularization, and early stopping | Machine Learning | Google  for Developers">
            <a:extLst>
              <a:ext uri="{FF2B5EF4-FFF2-40B4-BE49-F238E27FC236}">
                <a16:creationId xmlns:a16="http://schemas.microsoft.com/office/drawing/2014/main" id="{A3AC033A-71F1-47BA-A059-C2F0C183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67" y="4281660"/>
            <a:ext cx="4014890" cy="1886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a:extLst>
              <a:ext uri="{FF2B5EF4-FFF2-40B4-BE49-F238E27FC236}">
                <a16:creationId xmlns:a16="http://schemas.microsoft.com/office/drawing/2014/main" id="{D082298F-4F09-475E-B9DB-A14126A8C9B4}"/>
              </a:ext>
            </a:extLst>
          </p:cNvPr>
          <p:cNvCxnSpPr>
            <a:cxnSpLocks/>
          </p:cNvCxnSpPr>
          <p:nvPr/>
        </p:nvCxnSpPr>
        <p:spPr>
          <a:xfrm>
            <a:off x="7865533" y="4724400"/>
            <a:ext cx="0" cy="144394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5124" name="Picture 4" descr="Sklearn Tutorial: Module 5. Decision trees are actually simple. | by Yoann  Mocquin | Towards Data Science">
            <a:extLst>
              <a:ext uri="{FF2B5EF4-FFF2-40B4-BE49-F238E27FC236}">
                <a16:creationId xmlns:a16="http://schemas.microsoft.com/office/drawing/2014/main" id="{B6019DE3-BC3D-4F61-A30A-C421830057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98382" y="1326066"/>
            <a:ext cx="5714995" cy="285749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3FC1529C-BB99-4F39-8A59-9B36FD18DFCE}"/>
              </a:ext>
            </a:extLst>
          </p:cNvPr>
          <p:cNvSpPr txBox="1"/>
          <p:nvPr/>
        </p:nvSpPr>
        <p:spPr>
          <a:xfrm>
            <a:off x="8186302" y="4982955"/>
            <a:ext cx="29546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紅虛線以後都爛掉，過擬合</a:t>
            </a:r>
          </a:p>
        </p:txBody>
      </p:sp>
      <p:sp>
        <p:nvSpPr>
          <p:cNvPr id="17" name="矩形 16">
            <a:extLst>
              <a:ext uri="{FF2B5EF4-FFF2-40B4-BE49-F238E27FC236}">
                <a16:creationId xmlns:a16="http://schemas.microsoft.com/office/drawing/2014/main" id="{799F4AF8-35B1-40BC-849D-3EE570601355}"/>
              </a:ext>
            </a:extLst>
          </p:cNvPr>
          <p:cNvSpPr/>
          <p:nvPr/>
        </p:nvSpPr>
        <p:spPr>
          <a:xfrm>
            <a:off x="458103" y="5274784"/>
            <a:ext cx="55446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訓練範例含有</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雜訊</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離異值</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當訓練數據沒有雜訊時，過度適配也有可能發生，特別是當訓練範例的數量太少，使得某一些屬性“恰巧”可以很好地分割目前 的訓練範例，但卻與實際的狀況並無太多關係</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214683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避免過擬合</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剪枝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避免決策樹過擬合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(Overfitting)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中的大多數將最終變得多餘，並且不會提高模型的準確性。</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931ED-2279-4484-A09B-76290F80E13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4E570F57-030A-4FDA-8567-C8C6B252A14F}"/>
              </a:ext>
            </a:extLst>
          </p:cNvPr>
          <p:cNvPicPr>
            <a:picLocks noChangeAspect="1"/>
          </p:cNvPicPr>
          <p:nvPr/>
        </p:nvPicPr>
        <p:blipFill>
          <a:blip r:embed="rId3"/>
          <a:stretch>
            <a:fillRect/>
          </a:stretch>
        </p:blipFill>
        <p:spPr>
          <a:xfrm>
            <a:off x="7025319" y="1615684"/>
            <a:ext cx="3676548" cy="4614443"/>
          </a:xfrm>
          <a:prstGeom prst="rect">
            <a:avLst/>
          </a:prstGeom>
        </p:spPr>
      </p:pic>
      <p:pic>
        <p:nvPicPr>
          <p:cNvPr id="4" name="圖片 3">
            <a:extLst>
              <a:ext uri="{FF2B5EF4-FFF2-40B4-BE49-F238E27FC236}">
                <a16:creationId xmlns:a16="http://schemas.microsoft.com/office/drawing/2014/main" id="{6743A958-2530-486B-96AE-FEF9380686F0}"/>
              </a:ext>
            </a:extLst>
          </p:cNvPr>
          <p:cNvPicPr>
            <a:picLocks noChangeAspect="1"/>
          </p:cNvPicPr>
          <p:nvPr/>
        </p:nvPicPr>
        <p:blipFill>
          <a:blip r:embed="rId4"/>
          <a:stretch>
            <a:fillRect/>
          </a:stretch>
        </p:blipFill>
        <p:spPr>
          <a:xfrm>
            <a:off x="425450" y="1685022"/>
            <a:ext cx="5670550" cy="3136900"/>
          </a:xfrm>
          <a:prstGeom prst="rect">
            <a:avLst/>
          </a:prstGeom>
        </p:spPr>
      </p:pic>
      <p:sp>
        <p:nvSpPr>
          <p:cNvPr id="5" name="矩形 4">
            <a:extLst>
              <a:ext uri="{FF2B5EF4-FFF2-40B4-BE49-F238E27FC236}">
                <a16:creationId xmlns:a16="http://schemas.microsoft.com/office/drawing/2014/main" id="{B6A7542D-43B0-41FB-A096-4AB40E98B619}"/>
              </a:ext>
            </a:extLst>
          </p:cNvPr>
          <p:cNvSpPr/>
          <p:nvPr/>
        </p:nvSpPr>
        <p:spPr>
          <a:xfrm>
            <a:off x="425450" y="5024933"/>
            <a:ext cx="544195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複雜性定義為樹中的分裂數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剪枝是一種去除這種分裂冗餘的技術，即修剪樹中不必要的分裂。 剪 枝將樹的一部分從嚴格決策邊界壓縮為更平滑和更通用的樹，從而有 效地降低樹的複雜性</a:t>
            </a:r>
          </a:p>
        </p:txBody>
      </p:sp>
      <p:sp>
        <p:nvSpPr>
          <p:cNvPr id="10" name="矩形 9">
            <a:extLst>
              <a:ext uri="{FF2B5EF4-FFF2-40B4-BE49-F238E27FC236}">
                <a16:creationId xmlns:a16="http://schemas.microsoft.com/office/drawing/2014/main" id="{1E4D4761-29F8-4565-BEC2-69A5F70AF1F5}"/>
              </a:ext>
            </a:extLst>
          </p:cNvPr>
          <p:cNvSpPr/>
          <p:nvPr/>
        </p:nvSpPr>
        <p:spPr>
          <a:xfrm>
            <a:off x="464660" y="5768462"/>
            <a:ext cx="5402740"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預剪枝：邊建立決策樹邊進行剪枝操作</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實用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後剪枝：當建立完決策樹後，再進行剪枝</a:t>
            </a:r>
          </a:p>
        </p:txBody>
      </p:sp>
    </p:spTree>
    <p:extLst>
      <p:ext uri="{BB962C8B-B14F-4D97-AF65-F5344CB8AC3E}">
        <p14:creationId xmlns:p14="http://schemas.microsoft.com/office/powerpoint/2010/main" val="3780908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933067"/>
            <a:ext cx="5350976"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從資料找出定律時，該定律愈複雜愈能詳細說明該資料。因為該定律是以該資料為基礎而找出的。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但是定律必須能夠適用到其他不同的資料，才有其價值。太過複雜的定律，由於過度受到其基礎資料的影響，所以可能會變成該定律無法適用到其他資料。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一些模型挑選上的心法</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5190066"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大方向</a:t>
            </a:r>
          </a:p>
        </p:txBody>
      </p:sp>
      <p:pic>
        <p:nvPicPr>
          <p:cNvPr id="3" name="圖片 2">
            <a:extLst>
              <a:ext uri="{FF2B5EF4-FFF2-40B4-BE49-F238E27FC236}">
                <a16:creationId xmlns:a16="http://schemas.microsoft.com/office/drawing/2014/main" id="{FE1A7F15-6B0B-468C-9A3E-84AECD6875B9}"/>
              </a:ext>
            </a:extLst>
          </p:cNvPr>
          <p:cNvPicPr>
            <a:picLocks noChangeAspect="1"/>
          </p:cNvPicPr>
          <p:nvPr/>
        </p:nvPicPr>
        <p:blipFill>
          <a:blip r:embed="rId2"/>
          <a:stretch>
            <a:fillRect/>
          </a:stretch>
        </p:blipFill>
        <p:spPr>
          <a:xfrm>
            <a:off x="6096000" y="1711325"/>
            <a:ext cx="5898897" cy="3540380"/>
          </a:xfrm>
          <a:prstGeom prst="rect">
            <a:avLst/>
          </a:prstGeom>
        </p:spPr>
      </p:pic>
      <p:sp>
        <p:nvSpPr>
          <p:cNvPr id="18" name="矩形 17">
            <a:extLst>
              <a:ext uri="{FF2B5EF4-FFF2-40B4-BE49-F238E27FC236}">
                <a16:creationId xmlns:a16="http://schemas.microsoft.com/office/drawing/2014/main" id="{0E04EEE0-B300-4ED0-892B-77EFABFC0EEB}"/>
              </a:ext>
            </a:extLst>
          </p:cNvPr>
          <p:cNvSpPr/>
          <p:nvPr/>
        </p:nvSpPr>
        <p:spPr>
          <a:xfrm>
            <a:off x="745067" y="4070161"/>
            <a:ext cx="5122334"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最優秀的模型，通常是用最少的參數解釋最複雜的道理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心法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極簡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且能泛用到其他的資料集，從商用的角度出發，成果能夠再現才是大家關注的焦點。業界在乎的是穩定性和泛化能力。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另外有一派的人認為就是因為現實太過複雜，已無法用一般規則解釋清楚，模型的可解釋不重要，也因此黑盒模型才得以被運用。</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所以這部份就見仁見智。原則上能夠解釋出原因的統計機器模型會比較踏實一點。</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xd</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2866469E-F48E-4312-97EA-00743167B85B}"/>
              </a:ext>
            </a:extLst>
          </p:cNvPr>
          <p:cNvSpPr/>
          <p:nvPr/>
        </p:nvSpPr>
        <p:spPr>
          <a:xfrm>
            <a:off x="6324601" y="5694343"/>
            <a:ext cx="57006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https://www.infoq.cn/article/xiytqjiic5spsp04adk9</a:t>
            </a:r>
          </a:p>
        </p:txBody>
      </p:sp>
    </p:spTree>
    <p:extLst>
      <p:ext uri="{BB962C8B-B14F-4D97-AF65-F5344CB8AC3E}">
        <p14:creationId xmlns:p14="http://schemas.microsoft.com/office/powerpoint/2010/main" val="28500481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易於理解和解釋，可以視覺化分析，容易提取出規則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可同時處理連續型和不連續數據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較適合處理有缺失屬性的樣本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測試數據時，運行速度較快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在相對短的時間內，能夠對大型數據做出可行，且效果良好的結果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易發生過擬合（隨機森林可以很大程度上減少過擬合</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易忽略數據集中屬性的相互關聯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對於各類別樣本數量不一致的數據，在決策樹中，進行屬性劃分時， 不同的判定准則會帶來不同的屬性選擇傾向</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25734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Demystifying Cross-Entropy: A Key Concept for Understanding Classification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2"/>
              </a:rPr>
              <a:t>https://medium.com/@nikitamalviya/demystifying-cross-entropy-a-key-concept-for-understanding-classification-in-machine-learning-84efb0842fbd</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機器學習筆記</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決策樹</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3"/>
              </a:rPr>
              <a:t>https://medium.com/@SCU.Datascientist/python%E5%AD%B8%E7%BF%92%E7%AD%86%E8%A8%98-%E6%B1%BA%E7%AD%96%E6%A8%B9-decision-tree-b9acf11f0f84</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961188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extLst/>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extLst/>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2145</TotalTime>
  <Words>17812</Words>
  <Application>Microsoft Office PowerPoint</Application>
  <PresentationFormat>寬螢幕</PresentationFormat>
  <Paragraphs>2886</Paragraphs>
  <Slides>174</Slides>
  <Notes>76</Notes>
  <HiddenSlides>2</HiddenSlides>
  <MMClips>0</MMClips>
  <ScaleCrop>false</ScaleCrop>
  <HeadingPairs>
    <vt:vector size="6" baseType="variant">
      <vt:variant>
        <vt:lpstr>使用字型</vt:lpstr>
      </vt:variant>
      <vt:variant>
        <vt:i4>26</vt:i4>
      </vt:variant>
      <vt:variant>
        <vt:lpstr>佈景主題</vt:lpstr>
      </vt:variant>
      <vt:variant>
        <vt:i4>3</vt:i4>
      </vt:variant>
      <vt:variant>
        <vt:lpstr>投影片標題</vt:lpstr>
      </vt:variant>
      <vt:variant>
        <vt:i4>174</vt:i4>
      </vt:variant>
    </vt:vector>
  </HeadingPairs>
  <TitlesOfParts>
    <vt:vector size="203" baseType="lpstr">
      <vt:lpstr>-apple-system</vt:lpstr>
      <vt:lpstr>Aptos</vt:lpstr>
      <vt:lpstr>Arial Unicode MS</vt:lpstr>
      <vt:lpstr>Inter</vt:lpstr>
      <vt:lpstr>Lato Light</vt:lpstr>
      <vt:lpstr>Microsoft JhengHei UI</vt:lpstr>
      <vt:lpstr>Microsoft YaHei</vt:lpstr>
      <vt:lpstr>Nunito</vt:lpstr>
      <vt:lpstr>Oswald</vt:lpstr>
      <vt:lpstr>Rubik</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Courier New</vt:lpstr>
      <vt:lpstr>Georgia</vt:lpstr>
      <vt:lpstr>Roboto</vt:lpstr>
      <vt:lpstr>Segoe UI</vt:lpstr>
      <vt:lpstr>Wingdings</vt:lpstr>
      <vt:lpstr>Office 佈景主題</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32</cp:revision>
  <dcterms:created xsi:type="dcterms:W3CDTF">2024-05-06T10:57:11Z</dcterms:created>
  <dcterms:modified xsi:type="dcterms:W3CDTF">2024-05-09T11:28:32Z</dcterms:modified>
</cp:coreProperties>
</file>